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88" r:id="rId1"/>
  </p:sldMasterIdLst>
  <p:notesMasterIdLst>
    <p:notesMasterId r:id="rId27"/>
  </p:notesMasterIdLst>
  <p:sldIdLst>
    <p:sldId id="256" r:id="rId2"/>
    <p:sldId id="299" r:id="rId3"/>
    <p:sldId id="307" r:id="rId4"/>
    <p:sldId id="304" r:id="rId5"/>
    <p:sldId id="278" r:id="rId6"/>
    <p:sldId id="258" r:id="rId7"/>
    <p:sldId id="262" r:id="rId8"/>
    <p:sldId id="291" r:id="rId9"/>
    <p:sldId id="270" r:id="rId10"/>
    <p:sldId id="257" r:id="rId11"/>
    <p:sldId id="265" r:id="rId12"/>
    <p:sldId id="308" r:id="rId13"/>
    <p:sldId id="269" r:id="rId14"/>
    <p:sldId id="273" r:id="rId15"/>
    <p:sldId id="298" r:id="rId16"/>
    <p:sldId id="300" r:id="rId17"/>
    <p:sldId id="284" r:id="rId18"/>
    <p:sldId id="305" r:id="rId19"/>
    <p:sldId id="274" r:id="rId20"/>
    <p:sldId id="289" r:id="rId21"/>
    <p:sldId id="267" r:id="rId22"/>
    <p:sldId id="279" r:id="rId23"/>
    <p:sldId id="301" r:id="rId24"/>
    <p:sldId id="297" r:id="rId25"/>
    <p:sldId id="309"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A0700-47E6-2D04-86C7-15FEDE1CF008}" v="432" dt="2022-09-10T03:20:00.296"/>
    <p1510:client id="{2D236662-4BC0-AC75-73F2-53A296CDAAB9}" v="155" dt="2022-09-10T02:00:46.618"/>
    <p1510:client id="{7879131C-16AE-C1BE-87C5-7FC6B19B2A59}" v="173" dt="2022-09-12T16:58:29.683"/>
    <p1510:client id="{801F2969-F0BB-56CB-A4FE-62111636C309}" v="1189" dt="2022-09-10T01:38:27"/>
    <p1510:client id="{88FCAE7E-DF34-C4A2-BA7A-A10295454609}" v="242" dt="2022-09-10T03:02:15.351"/>
    <p1510:client id="{8F330533-7AD0-0CFA-29EE-9B0F7AA88EC4}" v="2611" dt="2022-09-12T01:18:34.184"/>
    <p1510:client id="{A4EFB851-4362-B11C-B772-A51BDF0178AF}" v="317" dt="2022-09-11T19:49:53.377"/>
    <p1510:client id="{DF9ADF90-1B87-A791-A92B-74690F8A7F4D}" v="579" dt="2022-09-12T01:57:56.576"/>
    <p1510:client id="{EFB83AD0-08FE-D5CB-F452-6DA85D2118D9}" v="145" dt="2022-09-11T05:49:13.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120" d="100"/>
          <a:sy n="120" d="100"/>
        </p:scale>
        <p:origin x="200" y="5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62E61F1-6FF1-4889-9955-40463785F96F}"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EB68E49C-03FC-4410-93F0-6CF45789CD72}">
      <dgm:prSet/>
      <dgm:spPr/>
      <dgm:t>
        <a:bodyPr/>
        <a:lstStyle/>
        <a:p>
          <a:pPr rtl="0"/>
          <a:r>
            <a:rPr lang="en-US" dirty="0"/>
            <a:t>Authority in teaching: opinions, opinions – facts, reasoning</a:t>
          </a:r>
          <a:r>
            <a:rPr lang="en-US" dirty="0">
              <a:latin typeface="Calibri Light" panose="020F0302020204030204"/>
            </a:rPr>
            <a:t> – DEFEND YOUR FACULTY. I think I smell HB7....</a:t>
          </a:r>
          <a:endParaRPr lang="en-US" dirty="0"/>
        </a:p>
      </dgm:t>
    </dgm:pt>
    <dgm:pt modelId="{282FFA1F-9FC9-47AB-8910-29C4DB7EF282}" type="parTrans" cxnId="{EA10507C-CBDD-47E9-B7AD-A7CE8D704740}">
      <dgm:prSet/>
      <dgm:spPr/>
      <dgm:t>
        <a:bodyPr/>
        <a:lstStyle/>
        <a:p>
          <a:endParaRPr lang="en-US"/>
        </a:p>
      </dgm:t>
    </dgm:pt>
    <dgm:pt modelId="{B766D175-AAF3-4A45-AF55-D623E6A89D2F}" type="sibTrans" cxnId="{EA10507C-CBDD-47E9-B7AD-A7CE8D704740}">
      <dgm:prSet/>
      <dgm:spPr/>
      <dgm:t>
        <a:bodyPr/>
        <a:lstStyle/>
        <a:p>
          <a:endParaRPr lang="en-US"/>
        </a:p>
      </dgm:t>
    </dgm:pt>
    <dgm:pt modelId="{70416D37-BABB-4140-B423-19EA2FBDEB09}">
      <dgm:prSet/>
      <dgm:spPr/>
      <dgm:t>
        <a:bodyPr/>
        <a:lstStyle/>
        <a:p>
          <a:pPr rtl="0"/>
          <a:r>
            <a:rPr lang="en-US" dirty="0"/>
            <a:t>The syllabus and its importance</a:t>
          </a:r>
          <a:r>
            <a:rPr lang="en-US" dirty="0">
              <a:latin typeface="Calibri Light" panose="020F0302020204030204"/>
            </a:rPr>
            <a:t> – FACILITATE FACULTY EXCELLENCE</a:t>
          </a:r>
          <a:endParaRPr lang="en-US" dirty="0"/>
        </a:p>
      </dgm:t>
    </dgm:pt>
    <dgm:pt modelId="{9105692D-215F-4235-A856-FE91AF66E917}" type="parTrans" cxnId="{041FF677-40ED-4D59-95BF-D1D1882DE1DF}">
      <dgm:prSet/>
      <dgm:spPr/>
      <dgm:t>
        <a:bodyPr/>
        <a:lstStyle/>
        <a:p>
          <a:endParaRPr lang="en-US"/>
        </a:p>
      </dgm:t>
    </dgm:pt>
    <dgm:pt modelId="{9A574372-C71B-4E0A-A74B-13578E0FB047}" type="sibTrans" cxnId="{041FF677-40ED-4D59-95BF-D1D1882DE1DF}">
      <dgm:prSet/>
      <dgm:spPr/>
      <dgm:t>
        <a:bodyPr/>
        <a:lstStyle/>
        <a:p>
          <a:endParaRPr lang="en-US"/>
        </a:p>
      </dgm:t>
    </dgm:pt>
    <dgm:pt modelId="{3C1B6D01-8F4A-47E8-A36E-7F4F57783104}">
      <dgm:prSet/>
      <dgm:spPr/>
      <dgm:t>
        <a:bodyPr/>
        <a:lstStyle/>
        <a:p>
          <a:pPr rtl="0"/>
          <a:r>
            <a:rPr lang="en-US" dirty="0"/>
            <a:t>FERPA, Grade Disputes, and Parental Calls, Visits, Complaints, and so on, and on ….</a:t>
          </a:r>
          <a:r>
            <a:rPr lang="en-US" dirty="0">
              <a:latin typeface="Calibri Light" panose="020F0302020204030204"/>
            </a:rPr>
            <a:t> - KEEP YOUR FACULTY INFORMED</a:t>
          </a:r>
          <a:endParaRPr lang="en-US" dirty="0"/>
        </a:p>
      </dgm:t>
    </dgm:pt>
    <dgm:pt modelId="{2F4ACC39-D3F9-436B-9BF6-6828377FED3B}" type="parTrans" cxnId="{D9BB99AF-7252-46D2-9F12-482892BF0F35}">
      <dgm:prSet/>
      <dgm:spPr/>
      <dgm:t>
        <a:bodyPr/>
        <a:lstStyle/>
        <a:p>
          <a:endParaRPr lang="en-US"/>
        </a:p>
      </dgm:t>
    </dgm:pt>
    <dgm:pt modelId="{54C1CF5A-52A8-4967-A887-B7793C4CB23B}" type="sibTrans" cxnId="{D9BB99AF-7252-46D2-9F12-482892BF0F35}">
      <dgm:prSet/>
      <dgm:spPr/>
      <dgm:t>
        <a:bodyPr/>
        <a:lstStyle/>
        <a:p>
          <a:endParaRPr lang="en-US"/>
        </a:p>
      </dgm:t>
    </dgm:pt>
    <dgm:pt modelId="{33F6042B-E51E-4EF3-96AF-6975BEFB32AB}">
      <dgm:prSet/>
      <dgm:spPr/>
      <dgm:t>
        <a:bodyPr/>
        <a:lstStyle/>
        <a:p>
          <a:pPr rtl="0"/>
          <a:r>
            <a:rPr lang="en-US" dirty="0"/>
            <a:t>Student Conduct – when is enough, enough?</a:t>
          </a:r>
          <a:r>
            <a:rPr lang="en-US" dirty="0">
              <a:latin typeface="Calibri Light" panose="020F0302020204030204"/>
            </a:rPr>
            <a:t> - HELP YOUR FACULTY</a:t>
          </a:r>
          <a:endParaRPr lang="en-US" dirty="0"/>
        </a:p>
      </dgm:t>
    </dgm:pt>
    <dgm:pt modelId="{99229B69-DD96-4184-B9CF-A5F9597C261F}" type="parTrans" cxnId="{9B8863E0-7DF2-4030-AE95-4548F7CF4535}">
      <dgm:prSet/>
      <dgm:spPr/>
      <dgm:t>
        <a:bodyPr/>
        <a:lstStyle/>
        <a:p>
          <a:endParaRPr lang="en-US"/>
        </a:p>
      </dgm:t>
    </dgm:pt>
    <dgm:pt modelId="{917F3621-4EBB-4D85-949E-E397D4568C20}" type="sibTrans" cxnId="{9B8863E0-7DF2-4030-AE95-4548F7CF4535}">
      <dgm:prSet/>
      <dgm:spPr/>
      <dgm:t>
        <a:bodyPr/>
        <a:lstStyle/>
        <a:p>
          <a:endParaRPr lang="en-US"/>
        </a:p>
      </dgm:t>
    </dgm:pt>
    <dgm:pt modelId="{5C883791-6957-408F-A7BF-5ED72636C570}" type="pres">
      <dgm:prSet presAssocID="{F62E61F1-6FF1-4889-9955-40463785F96F}" presName="matrix" presStyleCnt="0">
        <dgm:presLayoutVars>
          <dgm:chMax val="1"/>
          <dgm:dir/>
          <dgm:resizeHandles val="exact"/>
        </dgm:presLayoutVars>
      </dgm:prSet>
      <dgm:spPr/>
    </dgm:pt>
    <dgm:pt modelId="{27D3E94B-5A18-41AE-BB5E-92AF8C06B5C0}" type="pres">
      <dgm:prSet presAssocID="{F62E61F1-6FF1-4889-9955-40463785F96F}" presName="diamond" presStyleLbl="bgShp" presStyleIdx="0" presStyleCnt="1"/>
      <dgm:spPr/>
    </dgm:pt>
    <dgm:pt modelId="{7270FE18-6A6C-453C-A855-EF7B184ABA83}" type="pres">
      <dgm:prSet presAssocID="{F62E61F1-6FF1-4889-9955-40463785F96F}" presName="quad1" presStyleLbl="node1" presStyleIdx="0" presStyleCnt="4">
        <dgm:presLayoutVars>
          <dgm:chMax val="0"/>
          <dgm:chPref val="0"/>
          <dgm:bulletEnabled val="1"/>
        </dgm:presLayoutVars>
      </dgm:prSet>
      <dgm:spPr/>
    </dgm:pt>
    <dgm:pt modelId="{C1E64975-BFDE-4D04-B460-5A0E73DAA975}" type="pres">
      <dgm:prSet presAssocID="{F62E61F1-6FF1-4889-9955-40463785F96F}" presName="quad2" presStyleLbl="node1" presStyleIdx="1" presStyleCnt="4">
        <dgm:presLayoutVars>
          <dgm:chMax val="0"/>
          <dgm:chPref val="0"/>
          <dgm:bulletEnabled val="1"/>
        </dgm:presLayoutVars>
      </dgm:prSet>
      <dgm:spPr/>
    </dgm:pt>
    <dgm:pt modelId="{BBA1E506-E122-4B77-A2FF-4BE370AB42FB}" type="pres">
      <dgm:prSet presAssocID="{F62E61F1-6FF1-4889-9955-40463785F96F}" presName="quad3" presStyleLbl="node1" presStyleIdx="2" presStyleCnt="4">
        <dgm:presLayoutVars>
          <dgm:chMax val="0"/>
          <dgm:chPref val="0"/>
          <dgm:bulletEnabled val="1"/>
        </dgm:presLayoutVars>
      </dgm:prSet>
      <dgm:spPr/>
    </dgm:pt>
    <dgm:pt modelId="{9565F483-77CC-494D-BDE7-335384908418}" type="pres">
      <dgm:prSet presAssocID="{F62E61F1-6FF1-4889-9955-40463785F96F}" presName="quad4" presStyleLbl="node1" presStyleIdx="3" presStyleCnt="4">
        <dgm:presLayoutVars>
          <dgm:chMax val="0"/>
          <dgm:chPref val="0"/>
          <dgm:bulletEnabled val="1"/>
        </dgm:presLayoutVars>
      </dgm:prSet>
      <dgm:spPr/>
    </dgm:pt>
  </dgm:ptLst>
  <dgm:cxnLst>
    <dgm:cxn modelId="{374E272F-E662-4516-A85D-5D295392CCEE}" type="presOf" srcId="{F62E61F1-6FF1-4889-9955-40463785F96F}" destId="{5C883791-6957-408F-A7BF-5ED72636C570}" srcOrd="0" destOrd="0" presId="urn:microsoft.com/office/officeart/2005/8/layout/matrix3"/>
    <dgm:cxn modelId="{300B5047-0788-4A76-A6B8-92C80F970069}" type="presOf" srcId="{EB68E49C-03FC-4410-93F0-6CF45789CD72}" destId="{7270FE18-6A6C-453C-A855-EF7B184ABA83}" srcOrd="0" destOrd="0" presId="urn:microsoft.com/office/officeart/2005/8/layout/matrix3"/>
    <dgm:cxn modelId="{041FF677-40ED-4D59-95BF-D1D1882DE1DF}" srcId="{F62E61F1-6FF1-4889-9955-40463785F96F}" destId="{70416D37-BABB-4140-B423-19EA2FBDEB09}" srcOrd="1" destOrd="0" parTransId="{9105692D-215F-4235-A856-FE91AF66E917}" sibTransId="{9A574372-C71B-4E0A-A74B-13578E0FB047}"/>
    <dgm:cxn modelId="{EA10507C-CBDD-47E9-B7AD-A7CE8D704740}" srcId="{F62E61F1-6FF1-4889-9955-40463785F96F}" destId="{EB68E49C-03FC-4410-93F0-6CF45789CD72}" srcOrd="0" destOrd="0" parTransId="{282FFA1F-9FC9-47AB-8910-29C4DB7EF282}" sibTransId="{B766D175-AAF3-4A45-AF55-D623E6A89D2F}"/>
    <dgm:cxn modelId="{6FEC3985-556E-4574-B11F-9F11D0BD28F0}" type="presOf" srcId="{3C1B6D01-8F4A-47E8-A36E-7F4F57783104}" destId="{BBA1E506-E122-4B77-A2FF-4BE370AB42FB}" srcOrd="0" destOrd="0" presId="urn:microsoft.com/office/officeart/2005/8/layout/matrix3"/>
    <dgm:cxn modelId="{F92C3695-BE6D-4C3C-BCAB-17CD353F7C4F}" type="presOf" srcId="{33F6042B-E51E-4EF3-96AF-6975BEFB32AB}" destId="{9565F483-77CC-494D-BDE7-335384908418}" srcOrd="0" destOrd="0" presId="urn:microsoft.com/office/officeart/2005/8/layout/matrix3"/>
    <dgm:cxn modelId="{D9BB99AF-7252-46D2-9F12-482892BF0F35}" srcId="{F62E61F1-6FF1-4889-9955-40463785F96F}" destId="{3C1B6D01-8F4A-47E8-A36E-7F4F57783104}" srcOrd="2" destOrd="0" parTransId="{2F4ACC39-D3F9-436B-9BF6-6828377FED3B}" sibTransId="{54C1CF5A-52A8-4967-A887-B7793C4CB23B}"/>
    <dgm:cxn modelId="{8DD271DB-841B-4F83-B058-2064E28ADA9C}" type="presOf" srcId="{70416D37-BABB-4140-B423-19EA2FBDEB09}" destId="{C1E64975-BFDE-4D04-B460-5A0E73DAA975}" srcOrd="0" destOrd="0" presId="urn:microsoft.com/office/officeart/2005/8/layout/matrix3"/>
    <dgm:cxn modelId="{9B8863E0-7DF2-4030-AE95-4548F7CF4535}" srcId="{F62E61F1-6FF1-4889-9955-40463785F96F}" destId="{33F6042B-E51E-4EF3-96AF-6975BEFB32AB}" srcOrd="3" destOrd="0" parTransId="{99229B69-DD96-4184-B9CF-A5F9597C261F}" sibTransId="{917F3621-4EBB-4D85-949E-E397D4568C20}"/>
    <dgm:cxn modelId="{DF3CFFED-1133-424D-BD0B-578292BCBB0E}" type="presParOf" srcId="{5C883791-6957-408F-A7BF-5ED72636C570}" destId="{27D3E94B-5A18-41AE-BB5E-92AF8C06B5C0}" srcOrd="0" destOrd="0" presId="urn:microsoft.com/office/officeart/2005/8/layout/matrix3"/>
    <dgm:cxn modelId="{8AA94174-A82E-439F-9D98-F4E00B4E8810}" type="presParOf" srcId="{5C883791-6957-408F-A7BF-5ED72636C570}" destId="{7270FE18-6A6C-453C-A855-EF7B184ABA83}" srcOrd="1" destOrd="0" presId="urn:microsoft.com/office/officeart/2005/8/layout/matrix3"/>
    <dgm:cxn modelId="{3528FAD0-B9B7-43F9-8DA0-09ED238896DF}" type="presParOf" srcId="{5C883791-6957-408F-A7BF-5ED72636C570}" destId="{C1E64975-BFDE-4D04-B460-5A0E73DAA975}" srcOrd="2" destOrd="0" presId="urn:microsoft.com/office/officeart/2005/8/layout/matrix3"/>
    <dgm:cxn modelId="{C5734970-C310-4FAB-8416-403CD3B07D17}" type="presParOf" srcId="{5C883791-6957-408F-A7BF-5ED72636C570}" destId="{BBA1E506-E122-4B77-A2FF-4BE370AB42FB}" srcOrd="3" destOrd="0" presId="urn:microsoft.com/office/officeart/2005/8/layout/matrix3"/>
    <dgm:cxn modelId="{53B726AA-20EA-4069-8556-F61B3E2F9463}" type="presParOf" srcId="{5C883791-6957-408F-A7BF-5ED72636C570}" destId="{9565F483-77CC-494D-BDE7-335384908418}"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5A03FF-6CE4-4912-9118-4B296EEA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66D8FD6-88B0-4F7A-A8F1-DF6F6832524E}">
      <dgm:prSet/>
      <dgm:spPr/>
      <dgm:t>
        <a:bodyPr/>
        <a:lstStyle/>
        <a:p>
          <a:r>
            <a:rPr lang="en-GB" dirty="0"/>
            <a:t>When you are teaching </a:t>
          </a:r>
          <a:r>
            <a:rPr lang="en-GB" dirty="0">
              <a:latin typeface="Calibri Light" panose="020F0302020204030204"/>
            </a:rPr>
            <a:t>and</a:t>
          </a:r>
          <a:r>
            <a:rPr lang="en-GB" dirty="0"/>
            <a:t> when you are an administrator, you are a “responsible employee.”</a:t>
          </a:r>
          <a:endParaRPr lang="en-US" dirty="0"/>
        </a:p>
      </dgm:t>
    </dgm:pt>
    <dgm:pt modelId="{2FCE3A02-A434-4D8D-9936-A332FDF5E66E}" type="parTrans" cxnId="{7E48D130-35AE-4150-A909-541D4B3E59C7}">
      <dgm:prSet/>
      <dgm:spPr/>
      <dgm:t>
        <a:bodyPr/>
        <a:lstStyle/>
        <a:p>
          <a:endParaRPr lang="en-US"/>
        </a:p>
      </dgm:t>
    </dgm:pt>
    <dgm:pt modelId="{9D3DEBB1-5AED-4517-A3F9-5B9562020E4C}" type="sibTrans" cxnId="{7E48D130-35AE-4150-A909-541D4B3E59C7}">
      <dgm:prSet/>
      <dgm:spPr/>
      <dgm:t>
        <a:bodyPr/>
        <a:lstStyle/>
        <a:p>
          <a:endParaRPr lang="en-US"/>
        </a:p>
      </dgm:t>
    </dgm:pt>
    <dgm:pt modelId="{F225A272-CA27-4FCA-8221-073A11AC6B1B}">
      <dgm:prSet/>
      <dgm:spPr/>
      <dgm:t>
        <a:bodyPr/>
        <a:lstStyle/>
        <a:p>
          <a:pPr rtl="0"/>
          <a:r>
            <a:rPr lang="en-GB" dirty="0"/>
            <a:t>What does this mean?</a:t>
          </a:r>
          <a:r>
            <a:rPr lang="en-GB" dirty="0">
              <a:latin typeface="Calibri Light" panose="020F0302020204030204"/>
            </a:rPr>
            <a:t> Report it</a:t>
          </a:r>
          <a:endParaRPr lang="en-GB" dirty="0"/>
        </a:p>
      </dgm:t>
    </dgm:pt>
    <dgm:pt modelId="{A81E0B11-34E4-4B7C-8CB2-2B77253D0A4B}" type="parTrans" cxnId="{CDAA6092-9CDA-4D0E-9D29-957CB93B61E4}">
      <dgm:prSet/>
      <dgm:spPr/>
      <dgm:t>
        <a:bodyPr/>
        <a:lstStyle/>
        <a:p>
          <a:endParaRPr lang="en-US"/>
        </a:p>
      </dgm:t>
    </dgm:pt>
    <dgm:pt modelId="{8B4246A7-B4E6-499F-A07E-E5E21A6FA881}" type="sibTrans" cxnId="{CDAA6092-9CDA-4D0E-9D29-957CB93B61E4}">
      <dgm:prSet/>
      <dgm:spPr/>
      <dgm:t>
        <a:bodyPr/>
        <a:lstStyle/>
        <a:p>
          <a:endParaRPr lang="en-US"/>
        </a:p>
      </dgm:t>
    </dgm:pt>
    <dgm:pt modelId="{F001B9F1-98A3-4906-B0C5-C275798DCFC0}">
      <dgm:prSet/>
      <dgm:spPr/>
      <dgm:t>
        <a:bodyPr/>
        <a:lstStyle/>
        <a:p>
          <a:r>
            <a:rPr lang="en-GB" dirty="0"/>
            <a:t>Unwillingness to report: some problems and solutions</a:t>
          </a:r>
          <a:endParaRPr lang="en-US" dirty="0"/>
        </a:p>
      </dgm:t>
    </dgm:pt>
    <dgm:pt modelId="{7D5D0C17-03E7-404D-8629-38AE81526072}" type="parTrans" cxnId="{8DD71461-06A2-4281-BCAF-31CEA324796D}">
      <dgm:prSet/>
      <dgm:spPr/>
      <dgm:t>
        <a:bodyPr/>
        <a:lstStyle/>
        <a:p>
          <a:endParaRPr lang="en-US"/>
        </a:p>
      </dgm:t>
    </dgm:pt>
    <dgm:pt modelId="{56608A7D-3CF7-45D8-8684-27C9006E33B5}" type="sibTrans" cxnId="{8DD71461-06A2-4281-BCAF-31CEA324796D}">
      <dgm:prSet/>
      <dgm:spPr/>
      <dgm:t>
        <a:bodyPr/>
        <a:lstStyle/>
        <a:p>
          <a:endParaRPr lang="en-US"/>
        </a:p>
      </dgm:t>
    </dgm:pt>
    <dgm:pt modelId="{8AEF969D-4E3F-4C10-A747-53F3F4CAC4FA}" type="pres">
      <dgm:prSet presAssocID="{725A03FF-6CE4-4912-9118-4B296EEAE47F}" presName="linear" presStyleCnt="0">
        <dgm:presLayoutVars>
          <dgm:animLvl val="lvl"/>
          <dgm:resizeHandles val="exact"/>
        </dgm:presLayoutVars>
      </dgm:prSet>
      <dgm:spPr/>
    </dgm:pt>
    <dgm:pt modelId="{9D3E0C2F-6A42-4B63-8940-705227217D40}" type="pres">
      <dgm:prSet presAssocID="{866D8FD6-88B0-4F7A-A8F1-DF6F6832524E}" presName="parentText" presStyleLbl="node1" presStyleIdx="0" presStyleCnt="3">
        <dgm:presLayoutVars>
          <dgm:chMax val="0"/>
          <dgm:bulletEnabled val="1"/>
        </dgm:presLayoutVars>
      </dgm:prSet>
      <dgm:spPr/>
    </dgm:pt>
    <dgm:pt modelId="{643D362F-417E-4C16-BD7A-BED4BD69D97C}" type="pres">
      <dgm:prSet presAssocID="{9D3DEBB1-5AED-4517-A3F9-5B9562020E4C}" presName="spacer" presStyleCnt="0"/>
      <dgm:spPr/>
    </dgm:pt>
    <dgm:pt modelId="{5159C9CF-1756-419C-88FD-2EA16C24A085}" type="pres">
      <dgm:prSet presAssocID="{F225A272-CA27-4FCA-8221-073A11AC6B1B}" presName="parentText" presStyleLbl="node1" presStyleIdx="1" presStyleCnt="3">
        <dgm:presLayoutVars>
          <dgm:chMax val="0"/>
          <dgm:bulletEnabled val="1"/>
        </dgm:presLayoutVars>
      </dgm:prSet>
      <dgm:spPr/>
    </dgm:pt>
    <dgm:pt modelId="{D453B158-0F74-49E3-A998-3E8ABB0FEA23}" type="pres">
      <dgm:prSet presAssocID="{8B4246A7-B4E6-499F-A07E-E5E21A6FA881}" presName="spacer" presStyleCnt="0"/>
      <dgm:spPr/>
    </dgm:pt>
    <dgm:pt modelId="{AE623AF7-E1C9-4D73-B880-CA04A371ED21}" type="pres">
      <dgm:prSet presAssocID="{F001B9F1-98A3-4906-B0C5-C275798DCFC0}" presName="parentText" presStyleLbl="node1" presStyleIdx="2" presStyleCnt="3">
        <dgm:presLayoutVars>
          <dgm:chMax val="0"/>
          <dgm:bulletEnabled val="1"/>
        </dgm:presLayoutVars>
      </dgm:prSet>
      <dgm:spPr/>
    </dgm:pt>
  </dgm:ptLst>
  <dgm:cxnLst>
    <dgm:cxn modelId="{36ABEA01-1F62-4259-870E-EA50A2465767}" type="presOf" srcId="{725A03FF-6CE4-4912-9118-4B296EEAE47F}" destId="{8AEF969D-4E3F-4C10-A747-53F3F4CAC4FA}" srcOrd="0" destOrd="0" presId="urn:microsoft.com/office/officeart/2005/8/layout/vList2"/>
    <dgm:cxn modelId="{DD0BE213-A22A-483F-BDC7-3EDD90413224}" type="presOf" srcId="{F225A272-CA27-4FCA-8221-073A11AC6B1B}" destId="{5159C9CF-1756-419C-88FD-2EA16C24A085}" srcOrd="0" destOrd="0" presId="urn:microsoft.com/office/officeart/2005/8/layout/vList2"/>
    <dgm:cxn modelId="{7E48D130-35AE-4150-A909-541D4B3E59C7}" srcId="{725A03FF-6CE4-4912-9118-4B296EEAE47F}" destId="{866D8FD6-88B0-4F7A-A8F1-DF6F6832524E}" srcOrd="0" destOrd="0" parTransId="{2FCE3A02-A434-4D8D-9936-A332FDF5E66E}" sibTransId="{9D3DEBB1-5AED-4517-A3F9-5B9562020E4C}"/>
    <dgm:cxn modelId="{8DD71461-06A2-4281-BCAF-31CEA324796D}" srcId="{725A03FF-6CE4-4912-9118-4B296EEAE47F}" destId="{F001B9F1-98A3-4906-B0C5-C275798DCFC0}" srcOrd="2" destOrd="0" parTransId="{7D5D0C17-03E7-404D-8629-38AE81526072}" sibTransId="{56608A7D-3CF7-45D8-8684-27C9006E33B5}"/>
    <dgm:cxn modelId="{30452D86-1C7B-4640-B4D8-0E5B26FB4D60}" type="presOf" srcId="{F001B9F1-98A3-4906-B0C5-C275798DCFC0}" destId="{AE623AF7-E1C9-4D73-B880-CA04A371ED21}" srcOrd="0" destOrd="0" presId="urn:microsoft.com/office/officeart/2005/8/layout/vList2"/>
    <dgm:cxn modelId="{CDAA6092-9CDA-4D0E-9D29-957CB93B61E4}" srcId="{725A03FF-6CE4-4912-9118-4B296EEAE47F}" destId="{F225A272-CA27-4FCA-8221-073A11AC6B1B}" srcOrd="1" destOrd="0" parTransId="{A81E0B11-34E4-4B7C-8CB2-2B77253D0A4B}" sibTransId="{8B4246A7-B4E6-499F-A07E-E5E21A6FA881}"/>
    <dgm:cxn modelId="{B602EE9E-00FA-4B71-BE92-4B63374F8B45}" type="presOf" srcId="{866D8FD6-88B0-4F7A-A8F1-DF6F6832524E}" destId="{9D3E0C2F-6A42-4B63-8940-705227217D40}" srcOrd="0" destOrd="0" presId="urn:microsoft.com/office/officeart/2005/8/layout/vList2"/>
    <dgm:cxn modelId="{9496231F-243B-4464-8F2B-516CFDDD7798}" type="presParOf" srcId="{8AEF969D-4E3F-4C10-A747-53F3F4CAC4FA}" destId="{9D3E0C2F-6A42-4B63-8940-705227217D40}" srcOrd="0" destOrd="0" presId="urn:microsoft.com/office/officeart/2005/8/layout/vList2"/>
    <dgm:cxn modelId="{E85B5454-CCF3-4CD6-BB75-8F127EEDD7E5}" type="presParOf" srcId="{8AEF969D-4E3F-4C10-A747-53F3F4CAC4FA}" destId="{643D362F-417E-4C16-BD7A-BED4BD69D97C}" srcOrd="1" destOrd="0" presId="urn:microsoft.com/office/officeart/2005/8/layout/vList2"/>
    <dgm:cxn modelId="{5555FB92-3E63-464F-BD6E-4E9ED81880C0}" type="presParOf" srcId="{8AEF969D-4E3F-4C10-A747-53F3F4CAC4FA}" destId="{5159C9CF-1756-419C-88FD-2EA16C24A085}" srcOrd="2" destOrd="0" presId="urn:microsoft.com/office/officeart/2005/8/layout/vList2"/>
    <dgm:cxn modelId="{0813E3D8-4CDE-4F3C-8610-366151D3F308}" type="presParOf" srcId="{8AEF969D-4E3F-4C10-A747-53F3F4CAC4FA}" destId="{D453B158-0F74-49E3-A998-3E8ABB0FEA23}" srcOrd="3" destOrd="0" presId="urn:microsoft.com/office/officeart/2005/8/layout/vList2"/>
    <dgm:cxn modelId="{3032A678-C386-48FA-8996-15495A29C26A}" type="presParOf" srcId="{8AEF969D-4E3F-4C10-A747-53F3F4CAC4FA}" destId="{AE623AF7-E1C9-4D73-B880-CA04A371ED2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EC7E76-08DC-4969-93B7-45D2D968D54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66BE4B4-D299-4D82-A868-2BEFDF34A85B}">
      <dgm:prSet/>
      <dgm:spPr/>
      <dgm:t>
        <a:bodyPr/>
        <a:lstStyle/>
        <a:p>
          <a:pPr rtl="0"/>
          <a:r>
            <a:rPr lang="en-US" dirty="0"/>
            <a:t>Threats of grievances and suits from students, parents, and faculty.</a:t>
          </a:r>
          <a:r>
            <a:rPr lang="en-US" dirty="0">
              <a:latin typeface="Calibri Light" panose="020F0302020204030204"/>
            </a:rPr>
            <a:t> </a:t>
          </a:r>
          <a:endParaRPr lang="en-US" dirty="0"/>
        </a:p>
      </dgm:t>
    </dgm:pt>
    <dgm:pt modelId="{D78D0ED9-6D1A-4148-B834-C7494180279B}" type="parTrans" cxnId="{1D39D400-A75B-4926-93AD-5BAB098734A9}">
      <dgm:prSet/>
      <dgm:spPr/>
      <dgm:t>
        <a:bodyPr/>
        <a:lstStyle/>
        <a:p>
          <a:endParaRPr lang="en-US"/>
        </a:p>
      </dgm:t>
    </dgm:pt>
    <dgm:pt modelId="{1AA32579-B070-4689-A553-A1FB1BCFADDB}" type="sibTrans" cxnId="{1D39D400-A75B-4926-93AD-5BAB098734A9}">
      <dgm:prSet/>
      <dgm:spPr/>
      <dgm:t>
        <a:bodyPr/>
        <a:lstStyle/>
        <a:p>
          <a:endParaRPr lang="en-US"/>
        </a:p>
      </dgm:t>
    </dgm:pt>
    <dgm:pt modelId="{21D9BDE3-7993-4F61-A2F7-C4AD12B2CC69}">
      <dgm:prSet/>
      <dgm:spPr/>
      <dgm:t>
        <a:bodyPr/>
        <a:lstStyle/>
        <a:p>
          <a:r>
            <a:rPr lang="en-US" dirty="0"/>
            <a:t>Incomplete information on which you are expected to make instant decisions on any matters. </a:t>
          </a:r>
          <a:r>
            <a:rPr lang="en-US" i="1" dirty="0"/>
            <a:t>Take your time.</a:t>
          </a:r>
          <a:endParaRPr lang="en-US" dirty="0"/>
        </a:p>
      </dgm:t>
    </dgm:pt>
    <dgm:pt modelId="{CE204021-AD22-43CC-B099-A67831FBA83E}" type="parTrans" cxnId="{89AA5C6E-D821-4A98-92AF-DD3637263176}">
      <dgm:prSet/>
      <dgm:spPr/>
      <dgm:t>
        <a:bodyPr/>
        <a:lstStyle/>
        <a:p>
          <a:endParaRPr lang="en-US"/>
        </a:p>
      </dgm:t>
    </dgm:pt>
    <dgm:pt modelId="{7AACB0BD-0FE8-444E-B8BE-B2DB99CC515C}" type="sibTrans" cxnId="{89AA5C6E-D821-4A98-92AF-DD3637263176}">
      <dgm:prSet/>
      <dgm:spPr/>
      <dgm:t>
        <a:bodyPr/>
        <a:lstStyle/>
        <a:p>
          <a:endParaRPr lang="en-US"/>
        </a:p>
      </dgm:t>
    </dgm:pt>
    <dgm:pt modelId="{1610F303-1351-4436-87A9-8C005AA883D5}">
      <dgm:prSet phldr="0"/>
      <dgm:spPr/>
      <dgm:t>
        <a:bodyPr/>
        <a:lstStyle/>
        <a:p>
          <a:pPr rtl="0"/>
          <a:r>
            <a:rPr lang="en-US" dirty="0"/>
            <a:t>The fact that you will make mistakes, that you will sometimes face animosity -- and that you can make it through this.</a:t>
          </a:r>
          <a:r>
            <a:rPr lang="en-US" dirty="0">
              <a:latin typeface="Calibri Light" panose="020F0302020204030204"/>
            </a:rPr>
            <a:t> </a:t>
          </a:r>
          <a:endParaRPr lang="en-US" dirty="0"/>
        </a:p>
      </dgm:t>
    </dgm:pt>
    <dgm:pt modelId="{CB4B9E3B-EFD7-4453-A05F-8494EB66B155}" type="parTrans" cxnId="{16F49D6B-ED3B-40ED-9F36-09A0FCB5CBB4}">
      <dgm:prSet/>
      <dgm:spPr/>
      <dgm:t>
        <a:bodyPr/>
        <a:lstStyle/>
        <a:p>
          <a:endParaRPr lang="en-US"/>
        </a:p>
      </dgm:t>
    </dgm:pt>
    <dgm:pt modelId="{CD2E485E-0BA1-4732-BA36-B80F5C36E7E9}" type="sibTrans" cxnId="{16F49D6B-ED3B-40ED-9F36-09A0FCB5CBB4}">
      <dgm:prSet/>
      <dgm:spPr/>
      <dgm:t>
        <a:bodyPr/>
        <a:lstStyle/>
        <a:p>
          <a:endParaRPr lang="en-US"/>
        </a:p>
      </dgm:t>
    </dgm:pt>
    <dgm:pt modelId="{DE7EE752-848C-4232-9D38-D34EFD6DB5F1}">
      <dgm:prSet/>
      <dgm:spPr/>
      <dgm:t>
        <a:bodyPr/>
        <a:lstStyle/>
        <a:p>
          <a:pPr rtl="0"/>
          <a:r>
            <a:rPr lang="en-US" dirty="0"/>
            <a:t>Elements of the CBA, University policies and regulations.</a:t>
          </a:r>
        </a:p>
      </dgm:t>
    </dgm:pt>
    <dgm:pt modelId="{A5E727F8-BBE9-437A-B60B-8814A0BF3F15}" type="parTrans" cxnId="{82A96364-FF92-4AC1-A121-9D737102F6D3}">
      <dgm:prSet/>
      <dgm:spPr/>
      <dgm:t>
        <a:bodyPr/>
        <a:lstStyle/>
        <a:p>
          <a:endParaRPr lang="en-US"/>
        </a:p>
      </dgm:t>
    </dgm:pt>
    <dgm:pt modelId="{22A78E2C-87A9-4B5A-BBE8-C70D5A8A81EB}" type="sibTrans" cxnId="{82A96364-FF92-4AC1-A121-9D737102F6D3}">
      <dgm:prSet/>
      <dgm:spPr/>
      <dgm:t>
        <a:bodyPr/>
        <a:lstStyle/>
        <a:p>
          <a:endParaRPr lang="en-US"/>
        </a:p>
      </dgm:t>
    </dgm:pt>
    <dgm:pt modelId="{72DEC44A-8B47-4B63-96BA-CD68652CFD5B}">
      <dgm:prSet/>
      <dgm:spPr/>
      <dgm:t>
        <a:bodyPr/>
        <a:lstStyle/>
        <a:p>
          <a:pPr rtl="0"/>
          <a:r>
            <a:rPr lang="en-US" dirty="0">
              <a:latin typeface="Calibri Light" panose="020F0302020204030204"/>
            </a:rPr>
            <a:t>Know the offices</a:t>
          </a:r>
          <a:r>
            <a:rPr lang="en-US" dirty="0"/>
            <a:t> and people on campus who are </a:t>
          </a:r>
          <a:r>
            <a:rPr lang="en-US" i="1" dirty="0"/>
            <a:t>your allies</a:t>
          </a:r>
          <a:r>
            <a:rPr lang="en-US" i="1" dirty="0">
              <a:latin typeface="Calibri Light" panose="020F0302020204030204"/>
            </a:rPr>
            <a:t> – Deans, Other Chairs</a:t>
          </a:r>
          <a:endParaRPr lang="en-US" dirty="0"/>
        </a:p>
      </dgm:t>
    </dgm:pt>
    <dgm:pt modelId="{F523C657-A27D-4756-8A39-25D02559FDC7}" type="parTrans" cxnId="{5C8A33FA-1DDF-4513-9DC5-B7120619B5D7}">
      <dgm:prSet/>
      <dgm:spPr/>
      <dgm:t>
        <a:bodyPr/>
        <a:lstStyle/>
        <a:p>
          <a:endParaRPr lang="en-US"/>
        </a:p>
      </dgm:t>
    </dgm:pt>
    <dgm:pt modelId="{44F6189B-AF74-477A-9DF8-81FA0375BE1F}" type="sibTrans" cxnId="{5C8A33FA-1DDF-4513-9DC5-B7120619B5D7}">
      <dgm:prSet/>
      <dgm:spPr/>
      <dgm:t>
        <a:bodyPr/>
        <a:lstStyle/>
        <a:p>
          <a:endParaRPr lang="en-US"/>
        </a:p>
      </dgm:t>
    </dgm:pt>
    <dgm:pt modelId="{714461DB-0497-45EA-BE87-3AA488F56B5E}">
      <dgm:prSet/>
      <dgm:spPr/>
      <dgm:t>
        <a:bodyPr/>
        <a:lstStyle/>
        <a:p>
          <a:pPr rtl="0"/>
          <a:r>
            <a:rPr lang="en-US" b="1" dirty="0">
              <a:solidFill>
                <a:srgbClr val="FFFF00"/>
              </a:solidFill>
              <a:latin typeface="Calibri Light" panose="020F0302020204030204"/>
            </a:rPr>
            <a:t>Remember that</a:t>
          </a:r>
          <a:r>
            <a:rPr lang="en-US" b="1" dirty="0">
              <a:solidFill>
                <a:srgbClr val="FFFF00"/>
              </a:solidFill>
            </a:rPr>
            <a:t> </a:t>
          </a:r>
          <a:r>
            <a:rPr lang="en-US" b="1" i="1" dirty="0">
              <a:solidFill>
                <a:srgbClr val="FFFF00"/>
              </a:solidFill>
            </a:rPr>
            <a:t>you are not alone</a:t>
          </a:r>
          <a:r>
            <a:rPr lang="en-US" b="1" dirty="0">
              <a:solidFill>
                <a:srgbClr val="FFFF00"/>
              </a:solidFill>
            </a:rPr>
            <a:t>.</a:t>
          </a:r>
          <a:r>
            <a:rPr lang="en-US" b="1" dirty="0">
              <a:latin typeface="Calibri Light" panose="020F0302020204030204"/>
            </a:rPr>
            <a:t> Seek help when you need it.</a:t>
          </a:r>
        </a:p>
      </dgm:t>
    </dgm:pt>
    <dgm:pt modelId="{1D359A75-55A5-494C-AC24-D58E2ECEAA7C}" type="parTrans" cxnId="{02441AB2-2FE4-4D65-89AD-8699CE64ECFF}">
      <dgm:prSet/>
      <dgm:spPr/>
      <dgm:t>
        <a:bodyPr/>
        <a:lstStyle/>
        <a:p>
          <a:endParaRPr lang="en-US"/>
        </a:p>
      </dgm:t>
    </dgm:pt>
    <dgm:pt modelId="{58FD812C-8DBC-4E27-8A73-F14B47211795}" type="sibTrans" cxnId="{02441AB2-2FE4-4D65-89AD-8699CE64ECFF}">
      <dgm:prSet/>
      <dgm:spPr/>
      <dgm:t>
        <a:bodyPr/>
        <a:lstStyle/>
        <a:p>
          <a:endParaRPr lang="en-US"/>
        </a:p>
      </dgm:t>
    </dgm:pt>
    <dgm:pt modelId="{4D435D3D-1402-4CE8-AD50-C06172BF6B3A}" type="pres">
      <dgm:prSet presAssocID="{20EC7E76-08DC-4969-93B7-45D2D968D54B}" presName="diagram" presStyleCnt="0">
        <dgm:presLayoutVars>
          <dgm:dir/>
          <dgm:resizeHandles val="exact"/>
        </dgm:presLayoutVars>
      </dgm:prSet>
      <dgm:spPr/>
    </dgm:pt>
    <dgm:pt modelId="{AA197AE0-F486-40C8-B6A5-10AC246CA6F2}" type="pres">
      <dgm:prSet presAssocID="{166BE4B4-D299-4D82-A868-2BEFDF34A85B}" presName="node" presStyleLbl="node1" presStyleIdx="0" presStyleCnt="6">
        <dgm:presLayoutVars>
          <dgm:bulletEnabled val="1"/>
        </dgm:presLayoutVars>
      </dgm:prSet>
      <dgm:spPr/>
    </dgm:pt>
    <dgm:pt modelId="{4FCEC87B-5FF8-4847-A691-9B87C2A7CEB1}" type="pres">
      <dgm:prSet presAssocID="{1AA32579-B070-4689-A553-A1FB1BCFADDB}" presName="sibTrans" presStyleCnt="0"/>
      <dgm:spPr/>
    </dgm:pt>
    <dgm:pt modelId="{D9C6FEAE-4201-43C9-AF82-D9F303F1CED6}" type="pres">
      <dgm:prSet presAssocID="{21D9BDE3-7993-4F61-A2F7-C4AD12B2CC69}" presName="node" presStyleLbl="node1" presStyleIdx="1" presStyleCnt="6">
        <dgm:presLayoutVars>
          <dgm:bulletEnabled val="1"/>
        </dgm:presLayoutVars>
      </dgm:prSet>
      <dgm:spPr/>
    </dgm:pt>
    <dgm:pt modelId="{2E73FB1A-18F5-4DE9-B928-47FC7F1F0F8E}" type="pres">
      <dgm:prSet presAssocID="{7AACB0BD-0FE8-444E-B8BE-B2DB99CC515C}" presName="sibTrans" presStyleCnt="0"/>
      <dgm:spPr/>
    </dgm:pt>
    <dgm:pt modelId="{109E1A9E-CF2F-4B80-BF43-FA89D8199556}" type="pres">
      <dgm:prSet presAssocID="{1610F303-1351-4436-87A9-8C005AA883D5}" presName="node" presStyleLbl="node1" presStyleIdx="2" presStyleCnt="6">
        <dgm:presLayoutVars>
          <dgm:bulletEnabled val="1"/>
        </dgm:presLayoutVars>
      </dgm:prSet>
      <dgm:spPr/>
    </dgm:pt>
    <dgm:pt modelId="{598CA34E-42BD-4CAD-9927-90A7EEF1A66A}" type="pres">
      <dgm:prSet presAssocID="{CD2E485E-0BA1-4732-BA36-B80F5C36E7E9}" presName="sibTrans" presStyleCnt="0"/>
      <dgm:spPr/>
    </dgm:pt>
    <dgm:pt modelId="{CFF4862C-F5F7-460B-884F-2EC3C9EA69D0}" type="pres">
      <dgm:prSet presAssocID="{DE7EE752-848C-4232-9D38-D34EFD6DB5F1}" presName="node" presStyleLbl="node1" presStyleIdx="3" presStyleCnt="6">
        <dgm:presLayoutVars>
          <dgm:bulletEnabled val="1"/>
        </dgm:presLayoutVars>
      </dgm:prSet>
      <dgm:spPr/>
    </dgm:pt>
    <dgm:pt modelId="{AE6FC784-43C2-45A9-ABE7-BB61EC8C8D68}" type="pres">
      <dgm:prSet presAssocID="{22A78E2C-87A9-4B5A-BBE8-C70D5A8A81EB}" presName="sibTrans" presStyleCnt="0"/>
      <dgm:spPr/>
    </dgm:pt>
    <dgm:pt modelId="{88576CEE-6DCA-4857-BA9C-6649745C9D24}" type="pres">
      <dgm:prSet presAssocID="{72DEC44A-8B47-4B63-96BA-CD68652CFD5B}" presName="node" presStyleLbl="node1" presStyleIdx="4" presStyleCnt="6">
        <dgm:presLayoutVars>
          <dgm:bulletEnabled val="1"/>
        </dgm:presLayoutVars>
      </dgm:prSet>
      <dgm:spPr/>
    </dgm:pt>
    <dgm:pt modelId="{5F36C7A9-0AE3-4884-B76A-41A3087A8923}" type="pres">
      <dgm:prSet presAssocID="{44F6189B-AF74-477A-9DF8-81FA0375BE1F}" presName="sibTrans" presStyleCnt="0"/>
      <dgm:spPr/>
    </dgm:pt>
    <dgm:pt modelId="{9141C2F4-A38B-4DEE-B81A-6BBDA85B5656}" type="pres">
      <dgm:prSet presAssocID="{714461DB-0497-45EA-BE87-3AA488F56B5E}" presName="node" presStyleLbl="node1" presStyleIdx="5" presStyleCnt="6">
        <dgm:presLayoutVars>
          <dgm:bulletEnabled val="1"/>
        </dgm:presLayoutVars>
      </dgm:prSet>
      <dgm:spPr/>
    </dgm:pt>
  </dgm:ptLst>
  <dgm:cxnLst>
    <dgm:cxn modelId="{1D39D400-A75B-4926-93AD-5BAB098734A9}" srcId="{20EC7E76-08DC-4969-93B7-45D2D968D54B}" destId="{166BE4B4-D299-4D82-A868-2BEFDF34A85B}" srcOrd="0" destOrd="0" parTransId="{D78D0ED9-6D1A-4148-B834-C7494180279B}" sibTransId="{1AA32579-B070-4689-A553-A1FB1BCFADDB}"/>
    <dgm:cxn modelId="{9277282D-50FA-451B-A6B1-4F6CE343F3D9}" type="presOf" srcId="{20EC7E76-08DC-4969-93B7-45D2D968D54B}" destId="{4D435D3D-1402-4CE8-AD50-C06172BF6B3A}" srcOrd="0" destOrd="0" presId="urn:microsoft.com/office/officeart/2005/8/layout/default"/>
    <dgm:cxn modelId="{8CF06131-473D-4034-8A15-E559F785E50E}" type="presOf" srcId="{DE7EE752-848C-4232-9D38-D34EFD6DB5F1}" destId="{CFF4862C-F5F7-460B-884F-2EC3C9EA69D0}" srcOrd="0" destOrd="0" presId="urn:microsoft.com/office/officeart/2005/8/layout/default"/>
    <dgm:cxn modelId="{44C8E342-5124-4609-9E83-F8D201FA8B1D}" type="presOf" srcId="{714461DB-0497-45EA-BE87-3AA488F56B5E}" destId="{9141C2F4-A38B-4DEE-B81A-6BBDA85B5656}" srcOrd="0" destOrd="0" presId="urn:microsoft.com/office/officeart/2005/8/layout/default"/>
    <dgm:cxn modelId="{9D4BCC46-290A-44A3-AA95-C7EE90312483}" type="presOf" srcId="{72DEC44A-8B47-4B63-96BA-CD68652CFD5B}" destId="{88576CEE-6DCA-4857-BA9C-6649745C9D24}" srcOrd="0" destOrd="0" presId="urn:microsoft.com/office/officeart/2005/8/layout/default"/>
    <dgm:cxn modelId="{158EDA5E-95BE-4408-9F43-9D0482417325}" type="presOf" srcId="{21D9BDE3-7993-4F61-A2F7-C4AD12B2CC69}" destId="{D9C6FEAE-4201-43C9-AF82-D9F303F1CED6}" srcOrd="0" destOrd="0" presId="urn:microsoft.com/office/officeart/2005/8/layout/default"/>
    <dgm:cxn modelId="{82A96364-FF92-4AC1-A121-9D737102F6D3}" srcId="{20EC7E76-08DC-4969-93B7-45D2D968D54B}" destId="{DE7EE752-848C-4232-9D38-D34EFD6DB5F1}" srcOrd="3" destOrd="0" parTransId="{A5E727F8-BBE9-437A-B60B-8814A0BF3F15}" sibTransId="{22A78E2C-87A9-4B5A-BBE8-C70D5A8A81EB}"/>
    <dgm:cxn modelId="{003A4A65-A0E3-475C-BA7A-B54CF2E7D5EC}" type="presOf" srcId="{1610F303-1351-4436-87A9-8C005AA883D5}" destId="{109E1A9E-CF2F-4B80-BF43-FA89D8199556}" srcOrd="0" destOrd="0" presId="urn:microsoft.com/office/officeart/2005/8/layout/default"/>
    <dgm:cxn modelId="{16F49D6B-ED3B-40ED-9F36-09A0FCB5CBB4}" srcId="{20EC7E76-08DC-4969-93B7-45D2D968D54B}" destId="{1610F303-1351-4436-87A9-8C005AA883D5}" srcOrd="2" destOrd="0" parTransId="{CB4B9E3B-EFD7-4453-A05F-8494EB66B155}" sibTransId="{CD2E485E-0BA1-4732-BA36-B80F5C36E7E9}"/>
    <dgm:cxn modelId="{89AA5C6E-D821-4A98-92AF-DD3637263176}" srcId="{20EC7E76-08DC-4969-93B7-45D2D968D54B}" destId="{21D9BDE3-7993-4F61-A2F7-C4AD12B2CC69}" srcOrd="1" destOrd="0" parTransId="{CE204021-AD22-43CC-B099-A67831FBA83E}" sibTransId="{7AACB0BD-0FE8-444E-B8BE-B2DB99CC515C}"/>
    <dgm:cxn modelId="{0BCD0B76-CA05-4933-BCA0-C8DDD6AA35E9}" type="presOf" srcId="{166BE4B4-D299-4D82-A868-2BEFDF34A85B}" destId="{AA197AE0-F486-40C8-B6A5-10AC246CA6F2}" srcOrd="0" destOrd="0" presId="urn:microsoft.com/office/officeart/2005/8/layout/default"/>
    <dgm:cxn modelId="{02441AB2-2FE4-4D65-89AD-8699CE64ECFF}" srcId="{20EC7E76-08DC-4969-93B7-45D2D968D54B}" destId="{714461DB-0497-45EA-BE87-3AA488F56B5E}" srcOrd="5" destOrd="0" parTransId="{1D359A75-55A5-494C-AC24-D58E2ECEAA7C}" sibTransId="{58FD812C-8DBC-4E27-8A73-F14B47211795}"/>
    <dgm:cxn modelId="{5C8A33FA-1DDF-4513-9DC5-B7120619B5D7}" srcId="{20EC7E76-08DC-4969-93B7-45D2D968D54B}" destId="{72DEC44A-8B47-4B63-96BA-CD68652CFD5B}" srcOrd="4" destOrd="0" parTransId="{F523C657-A27D-4756-8A39-25D02559FDC7}" sibTransId="{44F6189B-AF74-477A-9DF8-81FA0375BE1F}"/>
    <dgm:cxn modelId="{69E18085-9D6C-4CF9-BFF8-AC2DF26AEE2B}" type="presParOf" srcId="{4D435D3D-1402-4CE8-AD50-C06172BF6B3A}" destId="{AA197AE0-F486-40C8-B6A5-10AC246CA6F2}" srcOrd="0" destOrd="0" presId="urn:microsoft.com/office/officeart/2005/8/layout/default"/>
    <dgm:cxn modelId="{8BF5EEE4-4DF0-4426-8C1F-781B9F9EB335}" type="presParOf" srcId="{4D435D3D-1402-4CE8-AD50-C06172BF6B3A}" destId="{4FCEC87B-5FF8-4847-A691-9B87C2A7CEB1}" srcOrd="1" destOrd="0" presId="urn:microsoft.com/office/officeart/2005/8/layout/default"/>
    <dgm:cxn modelId="{0A9888FE-407B-43C3-876C-AB49616BE9A3}" type="presParOf" srcId="{4D435D3D-1402-4CE8-AD50-C06172BF6B3A}" destId="{D9C6FEAE-4201-43C9-AF82-D9F303F1CED6}" srcOrd="2" destOrd="0" presId="urn:microsoft.com/office/officeart/2005/8/layout/default"/>
    <dgm:cxn modelId="{B3F0FFFF-EB8B-424A-9A0A-4AAA273E9865}" type="presParOf" srcId="{4D435D3D-1402-4CE8-AD50-C06172BF6B3A}" destId="{2E73FB1A-18F5-4DE9-B928-47FC7F1F0F8E}" srcOrd="3" destOrd="0" presId="urn:microsoft.com/office/officeart/2005/8/layout/default"/>
    <dgm:cxn modelId="{27DE9208-AF07-4623-BFB9-652A9A1AA124}" type="presParOf" srcId="{4D435D3D-1402-4CE8-AD50-C06172BF6B3A}" destId="{109E1A9E-CF2F-4B80-BF43-FA89D8199556}" srcOrd="4" destOrd="0" presId="urn:microsoft.com/office/officeart/2005/8/layout/default"/>
    <dgm:cxn modelId="{6568EB01-2067-4D05-8474-7E7D0C30BC0D}" type="presParOf" srcId="{4D435D3D-1402-4CE8-AD50-C06172BF6B3A}" destId="{598CA34E-42BD-4CAD-9927-90A7EEF1A66A}" srcOrd="5" destOrd="0" presId="urn:microsoft.com/office/officeart/2005/8/layout/default"/>
    <dgm:cxn modelId="{AA7881C2-4046-4C2C-85EB-F1D5EB59898B}" type="presParOf" srcId="{4D435D3D-1402-4CE8-AD50-C06172BF6B3A}" destId="{CFF4862C-F5F7-460B-884F-2EC3C9EA69D0}" srcOrd="6" destOrd="0" presId="urn:microsoft.com/office/officeart/2005/8/layout/default"/>
    <dgm:cxn modelId="{9F63779A-DA98-4C8E-ABB8-790A84A88F63}" type="presParOf" srcId="{4D435D3D-1402-4CE8-AD50-C06172BF6B3A}" destId="{AE6FC784-43C2-45A9-ABE7-BB61EC8C8D68}" srcOrd="7" destOrd="0" presId="urn:microsoft.com/office/officeart/2005/8/layout/default"/>
    <dgm:cxn modelId="{3F8AC129-05A2-4CF0-A578-2D00BEAA32A5}" type="presParOf" srcId="{4D435D3D-1402-4CE8-AD50-C06172BF6B3A}" destId="{88576CEE-6DCA-4857-BA9C-6649745C9D24}" srcOrd="8" destOrd="0" presId="urn:microsoft.com/office/officeart/2005/8/layout/default"/>
    <dgm:cxn modelId="{568D37E4-4E06-421B-A58A-B4D8C5F4023E}" type="presParOf" srcId="{4D435D3D-1402-4CE8-AD50-C06172BF6B3A}" destId="{5F36C7A9-0AE3-4884-B76A-41A3087A8923}" srcOrd="9" destOrd="0" presId="urn:microsoft.com/office/officeart/2005/8/layout/default"/>
    <dgm:cxn modelId="{EC7BBA87-F9D1-4DBA-91BB-6B8B85A50814}" type="presParOf" srcId="{4D435D3D-1402-4CE8-AD50-C06172BF6B3A}" destId="{9141C2F4-A38B-4DEE-B81A-6BBDA85B565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EE29CF-021C-486D-A207-279FFC8560F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63E3092-CA30-4641-ADD7-2257FF84C497}">
      <dgm:prSet/>
      <dgm:spPr/>
      <dgm:t>
        <a:bodyPr/>
        <a:lstStyle/>
        <a:p>
          <a:pPr>
            <a:lnSpc>
              <a:spcPct val="100000"/>
            </a:lnSpc>
          </a:pPr>
          <a:r>
            <a:rPr lang="en-US" b="1" dirty="0">
              <a:latin typeface="Calibri Light" panose="020F0302020204030204"/>
            </a:rPr>
            <a:t>Administration isn't</a:t>
          </a:r>
          <a:r>
            <a:rPr lang="en-US" b="1" dirty="0"/>
            <a:t> easy. If you think it is, you're doing it wrong.</a:t>
          </a:r>
        </a:p>
      </dgm:t>
    </dgm:pt>
    <dgm:pt modelId="{3264F141-B795-4A27-81C6-6A8BBEB48FEE}" type="parTrans" cxnId="{630C4AB1-F1B5-4890-8271-9837674C7744}">
      <dgm:prSet/>
      <dgm:spPr/>
      <dgm:t>
        <a:bodyPr/>
        <a:lstStyle/>
        <a:p>
          <a:endParaRPr lang="en-US"/>
        </a:p>
      </dgm:t>
    </dgm:pt>
    <dgm:pt modelId="{CA2304CA-E600-4259-977D-9F377348FB56}" type="sibTrans" cxnId="{630C4AB1-F1B5-4890-8271-9837674C7744}">
      <dgm:prSet/>
      <dgm:spPr/>
      <dgm:t>
        <a:bodyPr/>
        <a:lstStyle/>
        <a:p>
          <a:endParaRPr lang="en-US"/>
        </a:p>
      </dgm:t>
    </dgm:pt>
    <dgm:pt modelId="{5E5AE3CE-2AE5-46E8-A614-9B55D9387574}">
      <dgm:prSet/>
      <dgm:spPr/>
      <dgm:t>
        <a:bodyPr/>
        <a:lstStyle/>
        <a:p>
          <a:pPr>
            <a:lnSpc>
              <a:spcPct val="100000"/>
            </a:lnSpc>
          </a:pPr>
          <a:r>
            <a:rPr lang="en-US" dirty="0"/>
            <a:t>Seek out the</a:t>
          </a:r>
          <a:r>
            <a:rPr lang="en-US" dirty="0">
              <a:latin typeface="Calibri Light" panose="020F0302020204030204"/>
            </a:rPr>
            <a:t> people</a:t>
          </a:r>
          <a:r>
            <a:rPr lang="en-US" dirty="0"/>
            <a:t> in</a:t>
          </a:r>
          <a:r>
            <a:rPr lang="en-US" dirty="0">
              <a:latin typeface="Calibri Light" panose="020F0302020204030204"/>
            </a:rPr>
            <a:t> the</a:t>
          </a:r>
          <a:r>
            <a:rPr lang="en-US" dirty="0"/>
            <a:t> dean's office </a:t>
          </a:r>
          <a:r>
            <a:rPr lang="en-US" dirty="0">
              <a:latin typeface="Calibri Light" panose="020F0302020204030204"/>
            </a:rPr>
            <a:t>and in your department who know the things you need to know and do. </a:t>
          </a:r>
          <a:endParaRPr lang="en-US" dirty="0"/>
        </a:p>
      </dgm:t>
    </dgm:pt>
    <dgm:pt modelId="{E12E5767-2AA1-4384-A22D-E6E8AAE6CC9F}" type="parTrans" cxnId="{55AF690B-8DAB-4224-898D-C5A31F6036E5}">
      <dgm:prSet/>
      <dgm:spPr/>
      <dgm:t>
        <a:bodyPr/>
        <a:lstStyle/>
        <a:p>
          <a:endParaRPr lang="en-US"/>
        </a:p>
      </dgm:t>
    </dgm:pt>
    <dgm:pt modelId="{2F475BA8-646E-4318-AD35-C0AA92ACC6DE}" type="sibTrans" cxnId="{55AF690B-8DAB-4224-898D-C5A31F6036E5}">
      <dgm:prSet/>
      <dgm:spPr/>
      <dgm:t>
        <a:bodyPr/>
        <a:lstStyle/>
        <a:p>
          <a:endParaRPr lang="en-US"/>
        </a:p>
      </dgm:t>
    </dgm:pt>
    <dgm:pt modelId="{83FD4128-C116-49D9-AED9-410E2C196D05}">
      <dgm:prSet/>
      <dgm:spPr/>
      <dgm:t>
        <a:bodyPr/>
        <a:lstStyle/>
        <a:p>
          <a:pPr>
            <a:lnSpc>
              <a:spcPct val="100000"/>
            </a:lnSpc>
          </a:pPr>
          <a:r>
            <a:rPr lang="en-US" dirty="0"/>
            <a:t>If you don't know the rules and procedures in your college, ask the DEAN</a:t>
          </a:r>
          <a:r>
            <a:rPr lang="en-US" dirty="0">
              <a:latin typeface="Calibri Light" panose="020F0302020204030204"/>
            </a:rPr>
            <a:t> or associate and assistant deans</a:t>
          </a:r>
          <a:r>
            <a:rPr lang="en-US" dirty="0"/>
            <a:t>.</a:t>
          </a:r>
        </a:p>
      </dgm:t>
    </dgm:pt>
    <dgm:pt modelId="{FF5C93F2-A97F-4215-B07C-01A52A006BF7}" type="parTrans" cxnId="{25B4216E-8D0F-4518-B7EF-EFB92E76A50B}">
      <dgm:prSet/>
      <dgm:spPr/>
      <dgm:t>
        <a:bodyPr/>
        <a:lstStyle/>
        <a:p>
          <a:endParaRPr lang="en-US"/>
        </a:p>
      </dgm:t>
    </dgm:pt>
    <dgm:pt modelId="{1580AA4D-B1E6-4717-862C-66374C93B90B}" type="sibTrans" cxnId="{25B4216E-8D0F-4518-B7EF-EFB92E76A50B}">
      <dgm:prSet/>
      <dgm:spPr/>
      <dgm:t>
        <a:bodyPr/>
        <a:lstStyle/>
        <a:p>
          <a:endParaRPr lang="en-US"/>
        </a:p>
      </dgm:t>
    </dgm:pt>
    <dgm:pt modelId="{3B3E4ED7-73D8-4929-AD45-1271960FB3B0}">
      <dgm:prSet/>
      <dgm:spPr/>
      <dgm:t>
        <a:bodyPr/>
        <a:lstStyle/>
        <a:p>
          <a:pPr>
            <a:lnSpc>
              <a:spcPct val="100000"/>
            </a:lnSpc>
          </a:pPr>
          <a:r>
            <a:rPr lang="en-US" dirty="0"/>
            <a:t>Your administrative support people are usually smart and experienced. Be sure to be nice to them. Respect </a:t>
          </a:r>
          <a:r>
            <a:rPr lang="en-US" dirty="0">
              <a:latin typeface="Calibri Light" panose="020F0302020204030204"/>
            </a:rPr>
            <a:t>them. And</a:t>
          </a:r>
          <a:r>
            <a:rPr lang="en-US" dirty="0"/>
            <a:t> insist that others in your department do the same.</a:t>
          </a:r>
        </a:p>
      </dgm:t>
    </dgm:pt>
    <dgm:pt modelId="{401DDE97-AFB6-4E2B-94DB-0B185DC36D5E}" type="sibTrans" cxnId="{002B7566-7AF7-4255-A1B9-37FB9B29D9BE}">
      <dgm:prSet/>
      <dgm:spPr/>
      <dgm:t>
        <a:bodyPr/>
        <a:lstStyle/>
        <a:p>
          <a:endParaRPr lang="en-US"/>
        </a:p>
      </dgm:t>
    </dgm:pt>
    <dgm:pt modelId="{93463940-C4DF-4DC3-B22D-D894268872AF}" type="parTrans" cxnId="{002B7566-7AF7-4255-A1B9-37FB9B29D9BE}">
      <dgm:prSet/>
      <dgm:spPr/>
      <dgm:t>
        <a:bodyPr/>
        <a:lstStyle/>
        <a:p>
          <a:endParaRPr lang="en-US"/>
        </a:p>
      </dgm:t>
    </dgm:pt>
    <dgm:pt modelId="{A719F0AF-F1FE-4100-B4EC-26EEEDA64F35}" type="pres">
      <dgm:prSet presAssocID="{B2EE29CF-021C-486D-A207-279FFC8560F8}" presName="root" presStyleCnt="0">
        <dgm:presLayoutVars>
          <dgm:dir/>
          <dgm:resizeHandles val="exact"/>
        </dgm:presLayoutVars>
      </dgm:prSet>
      <dgm:spPr/>
    </dgm:pt>
    <dgm:pt modelId="{11DEEE64-F4C6-449E-B49C-6D4BE01F9281}" type="pres">
      <dgm:prSet presAssocID="{863E3092-CA30-4641-ADD7-2257FF84C497}" presName="compNode" presStyleCnt="0"/>
      <dgm:spPr/>
    </dgm:pt>
    <dgm:pt modelId="{BC76E181-9A3C-4392-9347-0DAE941EC87E}" type="pres">
      <dgm:prSet presAssocID="{863E3092-CA30-4641-ADD7-2257FF84C497}" presName="bgRect" presStyleLbl="bgShp" presStyleIdx="0" presStyleCnt="4"/>
      <dgm:spPr/>
    </dgm:pt>
    <dgm:pt modelId="{5DA94440-685C-4FA9-A1BD-9DA80F4D9B85}" type="pres">
      <dgm:prSet presAssocID="{863E3092-CA30-4641-ADD7-2257FF84C49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53668054-F445-4AF4-8023-4D3875E4BA53}" type="pres">
      <dgm:prSet presAssocID="{863E3092-CA30-4641-ADD7-2257FF84C497}" presName="spaceRect" presStyleCnt="0"/>
      <dgm:spPr/>
    </dgm:pt>
    <dgm:pt modelId="{D825D563-2D86-47AD-A968-F0E7E4E2647C}" type="pres">
      <dgm:prSet presAssocID="{863E3092-CA30-4641-ADD7-2257FF84C497}" presName="parTx" presStyleLbl="revTx" presStyleIdx="0" presStyleCnt="4" custScaleY="131931">
        <dgm:presLayoutVars>
          <dgm:chMax val="0"/>
          <dgm:chPref val="0"/>
        </dgm:presLayoutVars>
      </dgm:prSet>
      <dgm:spPr/>
    </dgm:pt>
    <dgm:pt modelId="{E09C0CF4-9EDF-4B8D-A54E-8A5C8A458F8F}" type="pres">
      <dgm:prSet presAssocID="{CA2304CA-E600-4259-977D-9F377348FB56}" presName="sibTrans" presStyleCnt="0"/>
      <dgm:spPr/>
    </dgm:pt>
    <dgm:pt modelId="{620C2DA4-3462-47D3-8FA1-B0AFEF22FA9C}" type="pres">
      <dgm:prSet presAssocID="{5E5AE3CE-2AE5-46E8-A614-9B55D9387574}" presName="compNode" presStyleCnt="0"/>
      <dgm:spPr/>
    </dgm:pt>
    <dgm:pt modelId="{9C7A9D6B-6C0D-4184-97E8-B0638DD2C7C2}" type="pres">
      <dgm:prSet presAssocID="{5E5AE3CE-2AE5-46E8-A614-9B55D9387574}" presName="bgRect" presStyleLbl="bgShp" presStyleIdx="1" presStyleCnt="4"/>
      <dgm:spPr/>
    </dgm:pt>
    <dgm:pt modelId="{B02F4311-B447-426C-BDB0-FD041409D9C2}" type="pres">
      <dgm:prSet presAssocID="{5E5AE3CE-2AE5-46E8-A614-9B55D938757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533C0DE6-1031-463C-B425-0DA691B4837D}" type="pres">
      <dgm:prSet presAssocID="{5E5AE3CE-2AE5-46E8-A614-9B55D9387574}" presName="spaceRect" presStyleCnt="0"/>
      <dgm:spPr/>
    </dgm:pt>
    <dgm:pt modelId="{46FEF90F-1AB2-4FD7-A807-955B6994AAAD}" type="pres">
      <dgm:prSet presAssocID="{5E5AE3CE-2AE5-46E8-A614-9B55D9387574}" presName="parTx" presStyleLbl="revTx" presStyleIdx="1" presStyleCnt="4" custScaleY="138032">
        <dgm:presLayoutVars>
          <dgm:chMax val="0"/>
          <dgm:chPref val="0"/>
        </dgm:presLayoutVars>
      </dgm:prSet>
      <dgm:spPr/>
    </dgm:pt>
    <dgm:pt modelId="{9BA2E34F-A514-42A3-87C1-FC970F5E1190}" type="pres">
      <dgm:prSet presAssocID="{2F475BA8-646E-4318-AD35-C0AA92ACC6DE}" presName="sibTrans" presStyleCnt="0"/>
      <dgm:spPr/>
    </dgm:pt>
    <dgm:pt modelId="{754E6D7C-A93B-4269-B0B8-7E8492CCF168}" type="pres">
      <dgm:prSet presAssocID="{83FD4128-C116-49D9-AED9-410E2C196D05}" presName="compNode" presStyleCnt="0"/>
      <dgm:spPr/>
    </dgm:pt>
    <dgm:pt modelId="{E4B3F361-9A38-4190-8334-112D8E08E393}" type="pres">
      <dgm:prSet presAssocID="{83FD4128-C116-49D9-AED9-410E2C196D05}" presName="bgRect" presStyleLbl="bgShp" presStyleIdx="2" presStyleCnt="4"/>
      <dgm:spPr/>
    </dgm:pt>
    <dgm:pt modelId="{6DB94177-2362-44F0-B22F-A4074FEC68C6}" type="pres">
      <dgm:prSet presAssocID="{83FD4128-C116-49D9-AED9-410E2C196D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D9096BDC-F078-43FB-8AB0-480C5D06659F}" type="pres">
      <dgm:prSet presAssocID="{83FD4128-C116-49D9-AED9-410E2C196D05}" presName="spaceRect" presStyleCnt="0"/>
      <dgm:spPr/>
    </dgm:pt>
    <dgm:pt modelId="{6B9B4BAB-2849-45C9-8352-B90E536C7B44}" type="pres">
      <dgm:prSet presAssocID="{83FD4128-C116-49D9-AED9-410E2C196D05}" presName="parTx" presStyleLbl="revTx" presStyleIdx="2" presStyleCnt="4" custScaleY="187619">
        <dgm:presLayoutVars>
          <dgm:chMax val="0"/>
          <dgm:chPref val="0"/>
        </dgm:presLayoutVars>
      </dgm:prSet>
      <dgm:spPr/>
    </dgm:pt>
    <dgm:pt modelId="{EBA36F96-4249-44B4-B1C5-24934A601AB3}" type="pres">
      <dgm:prSet presAssocID="{1580AA4D-B1E6-4717-862C-66374C93B90B}" presName="sibTrans" presStyleCnt="0"/>
      <dgm:spPr/>
    </dgm:pt>
    <dgm:pt modelId="{4DA4EA8D-DC21-4EC1-983E-B3A8F7FA9117}" type="pres">
      <dgm:prSet presAssocID="{3B3E4ED7-73D8-4929-AD45-1271960FB3B0}" presName="compNode" presStyleCnt="0"/>
      <dgm:spPr/>
    </dgm:pt>
    <dgm:pt modelId="{14D99675-8366-4B49-905E-1C68B0FEEF65}" type="pres">
      <dgm:prSet presAssocID="{3B3E4ED7-73D8-4929-AD45-1271960FB3B0}" presName="bgRect" presStyleLbl="bgShp" presStyleIdx="3" presStyleCnt="4"/>
      <dgm:spPr/>
    </dgm:pt>
    <dgm:pt modelId="{A80E7B1D-4A3B-406A-AF41-6C4B65C2D1A1}" type="pres">
      <dgm:prSet presAssocID="{3B3E4ED7-73D8-4929-AD45-1271960FB3B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ngue Face with Solid Fill"/>
        </a:ext>
      </dgm:extLst>
    </dgm:pt>
    <dgm:pt modelId="{F282D9FE-4296-4A42-ADEC-E27200EE7F97}" type="pres">
      <dgm:prSet presAssocID="{3B3E4ED7-73D8-4929-AD45-1271960FB3B0}" presName="spaceRect" presStyleCnt="0"/>
      <dgm:spPr/>
    </dgm:pt>
    <dgm:pt modelId="{0D877B51-C6ED-4469-A5FB-08B926F514F7}" type="pres">
      <dgm:prSet presAssocID="{3B3E4ED7-73D8-4929-AD45-1271960FB3B0}" presName="parTx" presStyleLbl="revTx" presStyleIdx="3" presStyleCnt="4" custScaleY="189018">
        <dgm:presLayoutVars>
          <dgm:chMax val="0"/>
          <dgm:chPref val="0"/>
        </dgm:presLayoutVars>
      </dgm:prSet>
      <dgm:spPr/>
    </dgm:pt>
  </dgm:ptLst>
  <dgm:cxnLst>
    <dgm:cxn modelId="{55AF690B-8DAB-4224-898D-C5A31F6036E5}" srcId="{B2EE29CF-021C-486D-A207-279FFC8560F8}" destId="{5E5AE3CE-2AE5-46E8-A614-9B55D9387574}" srcOrd="1" destOrd="0" parTransId="{E12E5767-2AA1-4384-A22D-E6E8AAE6CC9F}" sibTransId="{2F475BA8-646E-4318-AD35-C0AA92ACC6DE}"/>
    <dgm:cxn modelId="{002B7566-7AF7-4255-A1B9-37FB9B29D9BE}" srcId="{B2EE29CF-021C-486D-A207-279FFC8560F8}" destId="{3B3E4ED7-73D8-4929-AD45-1271960FB3B0}" srcOrd="3" destOrd="0" parTransId="{93463940-C4DF-4DC3-B22D-D894268872AF}" sibTransId="{401DDE97-AFB6-4E2B-94DB-0B185DC36D5E}"/>
    <dgm:cxn modelId="{25B4216E-8D0F-4518-B7EF-EFB92E76A50B}" srcId="{B2EE29CF-021C-486D-A207-279FFC8560F8}" destId="{83FD4128-C116-49D9-AED9-410E2C196D05}" srcOrd="2" destOrd="0" parTransId="{FF5C93F2-A97F-4215-B07C-01A52A006BF7}" sibTransId="{1580AA4D-B1E6-4717-862C-66374C93B90B}"/>
    <dgm:cxn modelId="{60FD977F-A0CC-40C0-828F-438B2D753856}" type="presOf" srcId="{863E3092-CA30-4641-ADD7-2257FF84C497}" destId="{D825D563-2D86-47AD-A968-F0E7E4E2647C}" srcOrd="0" destOrd="0" presId="urn:microsoft.com/office/officeart/2018/2/layout/IconVerticalSolidList"/>
    <dgm:cxn modelId="{5452EA91-D965-4BA8-A6B0-031A4627BD99}" type="presOf" srcId="{3B3E4ED7-73D8-4929-AD45-1271960FB3B0}" destId="{0D877B51-C6ED-4469-A5FB-08B926F514F7}" srcOrd="0" destOrd="0" presId="urn:microsoft.com/office/officeart/2018/2/layout/IconVerticalSolidList"/>
    <dgm:cxn modelId="{630C4AB1-F1B5-4890-8271-9837674C7744}" srcId="{B2EE29CF-021C-486D-A207-279FFC8560F8}" destId="{863E3092-CA30-4641-ADD7-2257FF84C497}" srcOrd="0" destOrd="0" parTransId="{3264F141-B795-4A27-81C6-6A8BBEB48FEE}" sibTransId="{CA2304CA-E600-4259-977D-9F377348FB56}"/>
    <dgm:cxn modelId="{596247CC-B5BB-47DC-8933-BE4BA02CC54D}" type="presOf" srcId="{83FD4128-C116-49D9-AED9-410E2C196D05}" destId="{6B9B4BAB-2849-45C9-8352-B90E536C7B44}" srcOrd="0" destOrd="0" presId="urn:microsoft.com/office/officeart/2018/2/layout/IconVerticalSolidList"/>
    <dgm:cxn modelId="{CEB218CE-4B1E-459D-99C9-D4623046AE0C}" type="presOf" srcId="{B2EE29CF-021C-486D-A207-279FFC8560F8}" destId="{A719F0AF-F1FE-4100-B4EC-26EEEDA64F35}" srcOrd="0" destOrd="0" presId="urn:microsoft.com/office/officeart/2018/2/layout/IconVerticalSolidList"/>
    <dgm:cxn modelId="{86D42AE7-FF9F-41D7-89AE-B8EE3F865CBB}" type="presOf" srcId="{5E5AE3CE-2AE5-46E8-A614-9B55D9387574}" destId="{46FEF90F-1AB2-4FD7-A807-955B6994AAAD}" srcOrd="0" destOrd="0" presId="urn:microsoft.com/office/officeart/2018/2/layout/IconVerticalSolidList"/>
    <dgm:cxn modelId="{5199976F-4367-48E4-8761-CABBC737A50C}" type="presParOf" srcId="{A719F0AF-F1FE-4100-B4EC-26EEEDA64F35}" destId="{11DEEE64-F4C6-449E-B49C-6D4BE01F9281}" srcOrd="0" destOrd="0" presId="urn:microsoft.com/office/officeart/2018/2/layout/IconVerticalSolidList"/>
    <dgm:cxn modelId="{32763B10-EEFA-4C18-9EF3-5B6F5ACB4236}" type="presParOf" srcId="{11DEEE64-F4C6-449E-B49C-6D4BE01F9281}" destId="{BC76E181-9A3C-4392-9347-0DAE941EC87E}" srcOrd="0" destOrd="0" presId="urn:microsoft.com/office/officeart/2018/2/layout/IconVerticalSolidList"/>
    <dgm:cxn modelId="{F7DBC5B3-3C64-4E95-AC9E-9BBD3A33A276}" type="presParOf" srcId="{11DEEE64-F4C6-449E-B49C-6D4BE01F9281}" destId="{5DA94440-685C-4FA9-A1BD-9DA80F4D9B85}" srcOrd="1" destOrd="0" presId="urn:microsoft.com/office/officeart/2018/2/layout/IconVerticalSolidList"/>
    <dgm:cxn modelId="{12BAAE57-ECC2-499F-94B5-8910FABF5679}" type="presParOf" srcId="{11DEEE64-F4C6-449E-B49C-6D4BE01F9281}" destId="{53668054-F445-4AF4-8023-4D3875E4BA53}" srcOrd="2" destOrd="0" presId="urn:microsoft.com/office/officeart/2018/2/layout/IconVerticalSolidList"/>
    <dgm:cxn modelId="{C0B6F869-ADCC-4798-B89E-697D8E06B06E}" type="presParOf" srcId="{11DEEE64-F4C6-449E-B49C-6D4BE01F9281}" destId="{D825D563-2D86-47AD-A968-F0E7E4E2647C}" srcOrd="3" destOrd="0" presId="urn:microsoft.com/office/officeart/2018/2/layout/IconVerticalSolidList"/>
    <dgm:cxn modelId="{4C3914CC-65E6-4D72-A1B9-E88E29B1EC65}" type="presParOf" srcId="{A719F0AF-F1FE-4100-B4EC-26EEEDA64F35}" destId="{E09C0CF4-9EDF-4B8D-A54E-8A5C8A458F8F}" srcOrd="1" destOrd="0" presId="urn:microsoft.com/office/officeart/2018/2/layout/IconVerticalSolidList"/>
    <dgm:cxn modelId="{CAEE12C2-786C-4693-BDE8-39104FC6A08A}" type="presParOf" srcId="{A719F0AF-F1FE-4100-B4EC-26EEEDA64F35}" destId="{620C2DA4-3462-47D3-8FA1-B0AFEF22FA9C}" srcOrd="2" destOrd="0" presId="urn:microsoft.com/office/officeart/2018/2/layout/IconVerticalSolidList"/>
    <dgm:cxn modelId="{D31F7804-6170-4D7D-8638-DCDF15DC4BE3}" type="presParOf" srcId="{620C2DA4-3462-47D3-8FA1-B0AFEF22FA9C}" destId="{9C7A9D6B-6C0D-4184-97E8-B0638DD2C7C2}" srcOrd="0" destOrd="0" presId="urn:microsoft.com/office/officeart/2018/2/layout/IconVerticalSolidList"/>
    <dgm:cxn modelId="{AB9DA24A-2DB5-4D03-A69F-B744B8D531F2}" type="presParOf" srcId="{620C2DA4-3462-47D3-8FA1-B0AFEF22FA9C}" destId="{B02F4311-B447-426C-BDB0-FD041409D9C2}" srcOrd="1" destOrd="0" presId="urn:microsoft.com/office/officeart/2018/2/layout/IconVerticalSolidList"/>
    <dgm:cxn modelId="{44139203-2426-4296-9017-EAC432642D5B}" type="presParOf" srcId="{620C2DA4-3462-47D3-8FA1-B0AFEF22FA9C}" destId="{533C0DE6-1031-463C-B425-0DA691B4837D}" srcOrd="2" destOrd="0" presId="urn:microsoft.com/office/officeart/2018/2/layout/IconVerticalSolidList"/>
    <dgm:cxn modelId="{82BB8EB8-E295-4A20-AC0A-7AC2D47C9F75}" type="presParOf" srcId="{620C2DA4-3462-47D3-8FA1-B0AFEF22FA9C}" destId="{46FEF90F-1AB2-4FD7-A807-955B6994AAAD}" srcOrd="3" destOrd="0" presId="urn:microsoft.com/office/officeart/2018/2/layout/IconVerticalSolidList"/>
    <dgm:cxn modelId="{EEFAE670-1EE5-490B-9231-AC65F521B540}" type="presParOf" srcId="{A719F0AF-F1FE-4100-B4EC-26EEEDA64F35}" destId="{9BA2E34F-A514-42A3-87C1-FC970F5E1190}" srcOrd="3" destOrd="0" presId="urn:microsoft.com/office/officeart/2018/2/layout/IconVerticalSolidList"/>
    <dgm:cxn modelId="{C298EC38-F343-420B-A562-DF636DDC2587}" type="presParOf" srcId="{A719F0AF-F1FE-4100-B4EC-26EEEDA64F35}" destId="{754E6D7C-A93B-4269-B0B8-7E8492CCF168}" srcOrd="4" destOrd="0" presId="urn:microsoft.com/office/officeart/2018/2/layout/IconVerticalSolidList"/>
    <dgm:cxn modelId="{4012C750-7302-4059-9847-EC4D599C6026}" type="presParOf" srcId="{754E6D7C-A93B-4269-B0B8-7E8492CCF168}" destId="{E4B3F361-9A38-4190-8334-112D8E08E393}" srcOrd="0" destOrd="0" presId="urn:microsoft.com/office/officeart/2018/2/layout/IconVerticalSolidList"/>
    <dgm:cxn modelId="{9FCF7AA3-1BB8-41AA-98CF-EB7D56C8FD1D}" type="presParOf" srcId="{754E6D7C-A93B-4269-B0B8-7E8492CCF168}" destId="{6DB94177-2362-44F0-B22F-A4074FEC68C6}" srcOrd="1" destOrd="0" presId="urn:microsoft.com/office/officeart/2018/2/layout/IconVerticalSolidList"/>
    <dgm:cxn modelId="{1D4FF3B8-3A24-4E7C-8389-DECFBC738E01}" type="presParOf" srcId="{754E6D7C-A93B-4269-B0B8-7E8492CCF168}" destId="{D9096BDC-F078-43FB-8AB0-480C5D06659F}" srcOrd="2" destOrd="0" presId="urn:microsoft.com/office/officeart/2018/2/layout/IconVerticalSolidList"/>
    <dgm:cxn modelId="{E83E03BC-92C5-4D7E-96B5-76EF93400202}" type="presParOf" srcId="{754E6D7C-A93B-4269-B0B8-7E8492CCF168}" destId="{6B9B4BAB-2849-45C9-8352-B90E536C7B44}" srcOrd="3" destOrd="0" presId="urn:microsoft.com/office/officeart/2018/2/layout/IconVerticalSolidList"/>
    <dgm:cxn modelId="{6C4B99CC-1DCA-4826-9627-68CC9F3A2D34}" type="presParOf" srcId="{A719F0AF-F1FE-4100-B4EC-26EEEDA64F35}" destId="{EBA36F96-4249-44B4-B1C5-24934A601AB3}" srcOrd="5" destOrd="0" presId="urn:microsoft.com/office/officeart/2018/2/layout/IconVerticalSolidList"/>
    <dgm:cxn modelId="{CB57FDEC-BCC8-4997-9B48-7A234C351D05}" type="presParOf" srcId="{A719F0AF-F1FE-4100-B4EC-26EEEDA64F35}" destId="{4DA4EA8D-DC21-4EC1-983E-B3A8F7FA9117}" srcOrd="6" destOrd="0" presId="urn:microsoft.com/office/officeart/2018/2/layout/IconVerticalSolidList"/>
    <dgm:cxn modelId="{49B2CEC2-55F0-411E-BB34-256F2DD6831B}" type="presParOf" srcId="{4DA4EA8D-DC21-4EC1-983E-B3A8F7FA9117}" destId="{14D99675-8366-4B49-905E-1C68B0FEEF65}" srcOrd="0" destOrd="0" presId="urn:microsoft.com/office/officeart/2018/2/layout/IconVerticalSolidList"/>
    <dgm:cxn modelId="{C9006AB9-8929-4D2F-A39D-98BEA8A4E38A}" type="presParOf" srcId="{4DA4EA8D-DC21-4EC1-983E-B3A8F7FA9117}" destId="{A80E7B1D-4A3B-406A-AF41-6C4B65C2D1A1}" srcOrd="1" destOrd="0" presId="urn:microsoft.com/office/officeart/2018/2/layout/IconVerticalSolidList"/>
    <dgm:cxn modelId="{CCAD5A3D-B5EE-45CF-A43F-AAA163AAC21A}" type="presParOf" srcId="{4DA4EA8D-DC21-4EC1-983E-B3A8F7FA9117}" destId="{F282D9FE-4296-4A42-ADEC-E27200EE7F97}" srcOrd="2" destOrd="0" presId="urn:microsoft.com/office/officeart/2018/2/layout/IconVerticalSolidList"/>
    <dgm:cxn modelId="{093000C6-4C65-49EA-807D-250C222C69DA}" type="presParOf" srcId="{4DA4EA8D-DC21-4EC1-983E-B3A8F7FA9117}" destId="{0D877B51-C6ED-4469-A5FB-08B926F514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3E94B-5A18-41AE-BB5E-92AF8C06B5C0}">
      <dsp:nvSpPr>
        <dsp:cNvPr id="0" name=""/>
        <dsp:cNvSpPr/>
      </dsp:nvSpPr>
      <dsp:spPr>
        <a:xfrm>
          <a:off x="150950" y="0"/>
          <a:ext cx="4838281" cy="483828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70FE18-6A6C-453C-A855-EF7B184ABA83}">
      <dsp:nvSpPr>
        <dsp:cNvPr id="0" name=""/>
        <dsp:cNvSpPr/>
      </dsp:nvSpPr>
      <dsp:spPr>
        <a:xfrm>
          <a:off x="610586" y="459636"/>
          <a:ext cx="1886929" cy="18869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Authority in teaching: opinions, opinions – facts, reasoning</a:t>
          </a:r>
          <a:r>
            <a:rPr lang="en-US" sz="1500" kern="1200" dirty="0">
              <a:latin typeface="Calibri Light" panose="020F0302020204030204"/>
            </a:rPr>
            <a:t> – DEFEND YOUR FACULTY. I think I smell HB7....</a:t>
          </a:r>
          <a:endParaRPr lang="en-US" sz="1500" kern="1200" dirty="0"/>
        </a:p>
      </dsp:txBody>
      <dsp:txXfrm>
        <a:off x="702698" y="551748"/>
        <a:ext cx="1702705" cy="1702705"/>
      </dsp:txXfrm>
    </dsp:sp>
    <dsp:sp modelId="{C1E64975-BFDE-4D04-B460-5A0E73DAA975}">
      <dsp:nvSpPr>
        <dsp:cNvPr id="0" name=""/>
        <dsp:cNvSpPr/>
      </dsp:nvSpPr>
      <dsp:spPr>
        <a:xfrm>
          <a:off x="2642664" y="459636"/>
          <a:ext cx="1886929" cy="18869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The syllabus and its importance</a:t>
          </a:r>
          <a:r>
            <a:rPr lang="en-US" sz="1500" kern="1200" dirty="0">
              <a:latin typeface="Calibri Light" panose="020F0302020204030204"/>
            </a:rPr>
            <a:t> – FACILITATE FACULTY EXCELLENCE</a:t>
          </a:r>
          <a:endParaRPr lang="en-US" sz="1500" kern="1200" dirty="0"/>
        </a:p>
      </dsp:txBody>
      <dsp:txXfrm>
        <a:off x="2734776" y="551748"/>
        <a:ext cx="1702705" cy="1702705"/>
      </dsp:txXfrm>
    </dsp:sp>
    <dsp:sp modelId="{BBA1E506-E122-4B77-A2FF-4BE370AB42FB}">
      <dsp:nvSpPr>
        <dsp:cNvPr id="0" name=""/>
        <dsp:cNvSpPr/>
      </dsp:nvSpPr>
      <dsp:spPr>
        <a:xfrm>
          <a:off x="610586" y="2491714"/>
          <a:ext cx="1886929" cy="18869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FERPA, Grade Disputes, and Parental Calls, Visits, Complaints, and so on, and on ….</a:t>
          </a:r>
          <a:r>
            <a:rPr lang="en-US" sz="1500" kern="1200" dirty="0">
              <a:latin typeface="Calibri Light" panose="020F0302020204030204"/>
            </a:rPr>
            <a:t> - KEEP YOUR FACULTY INFORMED</a:t>
          </a:r>
          <a:endParaRPr lang="en-US" sz="1500" kern="1200" dirty="0"/>
        </a:p>
      </dsp:txBody>
      <dsp:txXfrm>
        <a:off x="702698" y="2583826"/>
        <a:ext cx="1702705" cy="1702705"/>
      </dsp:txXfrm>
    </dsp:sp>
    <dsp:sp modelId="{9565F483-77CC-494D-BDE7-335384908418}">
      <dsp:nvSpPr>
        <dsp:cNvPr id="0" name=""/>
        <dsp:cNvSpPr/>
      </dsp:nvSpPr>
      <dsp:spPr>
        <a:xfrm>
          <a:off x="2642664" y="2491714"/>
          <a:ext cx="1886929" cy="18869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sz="1500" kern="1200" dirty="0"/>
            <a:t>Student Conduct – when is enough, enough?</a:t>
          </a:r>
          <a:r>
            <a:rPr lang="en-US" sz="1500" kern="1200" dirty="0">
              <a:latin typeface="Calibri Light" panose="020F0302020204030204"/>
            </a:rPr>
            <a:t> - HELP YOUR FACULTY</a:t>
          </a:r>
          <a:endParaRPr lang="en-US" sz="1500" kern="1200" dirty="0"/>
        </a:p>
      </dsp:txBody>
      <dsp:txXfrm>
        <a:off x="2734776" y="2583826"/>
        <a:ext cx="1702705" cy="17027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E0C2F-6A42-4B63-8940-705227217D40}">
      <dsp:nvSpPr>
        <dsp:cNvPr id="0" name=""/>
        <dsp:cNvSpPr/>
      </dsp:nvSpPr>
      <dsp:spPr>
        <a:xfrm>
          <a:off x="0" y="8551"/>
          <a:ext cx="8195871" cy="994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When you are teaching </a:t>
          </a:r>
          <a:r>
            <a:rPr lang="en-GB" sz="2500" kern="1200" dirty="0">
              <a:latin typeface="Calibri Light" panose="020F0302020204030204"/>
            </a:rPr>
            <a:t>and</a:t>
          </a:r>
          <a:r>
            <a:rPr lang="en-GB" sz="2500" kern="1200" dirty="0"/>
            <a:t> when you are an administrator, you are a “responsible employee.”</a:t>
          </a:r>
          <a:endParaRPr lang="en-US" sz="2500" kern="1200" dirty="0"/>
        </a:p>
      </dsp:txBody>
      <dsp:txXfrm>
        <a:off x="48547" y="57098"/>
        <a:ext cx="8098777" cy="897406"/>
      </dsp:txXfrm>
    </dsp:sp>
    <dsp:sp modelId="{5159C9CF-1756-419C-88FD-2EA16C24A085}">
      <dsp:nvSpPr>
        <dsp:cNvPr id="0" name=""/>
        <dsp:cNvSpPr/>
      </dsp:nvSpPr>
      <dsp:spPr>
        <a:xfrm>
          <a:off x="0" y="1075051"/>
          <a:ext cx="8195871" cy="99450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GB" sz="2500" kern="1200" dirty="0"/>
            <a:t>What does this mean?</a:t>
          </a:r>
          <a:r>
            <a:rPr lang="en-GB" sz="2500" kern="1200" dirty="0">
              <a:latin typeface="Calibri Light" panose="020F0302020204030204"/>
            </a:rPr>
            <a:t> Report it</a:t>
          </a:r>
          <a:endParaRPr lang="en-GB" sz="2500" kern="1200" dirty="0"/>
        </a:p>
      </dsp:txBody>
      <dsp:txXfrm>
        <a:off x="48547" y="1123598"/>
        <a:ext cx="8098777" cy="897406"/>
      </dsp:txXfrm>
    </dsp:sp>
    <dsp:sp modelId="{AE623AF7-E1C9-4D73-B880-CA04A371ED21}">
      <dsp:nvSpPr>
        <dsp:cNvPr id="0" name=""/>
        <dsp:cNvSpPr/>
      </dsp:nvSpPr>
      <dsp:spPr>
        <a:xfrm>
          <a:off x="0" y="2141552"/>
          <a:ext cx="8195871" cy="99450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Unwillingness to report: some problems and solutions</a:t>
          </a:r>
          <a:endParaRPr lang="en-US" sz="2500" kern="1200" dirty="0"/>
        </a:p>
      </dsp:txBody>
      <dsp:txXfrm>
        <a:off x="48547" y="2190099"/>
        <a:ext cx="8098777" cy="8974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97AE0-F486-40C8-B6A5-10AC246CA6F2}">
      <dsp:nvSpPr>
        <dsp:cNvPr id="0" name=""/>
        <dsp:cNvSpPr/>
      </dsp:nvSpPr>
      <dsp:spPr>
        <a:xfrm>
          <a:off x="0" y="80822"/>
          <a:ext cx="2765051" cy="165903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Threats of grievances and suits from students, parents, and faculty.</a:t>
          </a:r>
          <a:r>
            <a:rPr lang="en-US" sz="1900" kern="1200" dirty="0">
              <a:latin typeface="Calibri Light" panose="020F0302020204030204"/>
            </a:rPr>
            <a:t> </a:t>
          </a:r>
          <a:endParaRPr lang="en-US" sz="1900" kern="1200" dirty="0"/>
        </a:p>
      </dsp:txBody>
      <dsp:txXfrm>
        <a:off x="0" y="80822"/>
        <a:ext cx="2765051" cy="1659030"/>
      </dsp:txXfrm>
    </dsp:sp>
    <dsp:sp modelId="{D9C6FEAE-4201-43C9-AF82-D9F303F1CED6}">
      <dsp:nvSpPr>
        <dsp:cNvPr id="0" name=""/>
        <dsp:cNvSpPr/>
      </dsp:nvSpPr>
      <dsp:spPr>
        <a:xfrm>
          <a:off x="3041556" y="80822"/>
          <a:ext cx="2765051" cy="1659030"/>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Incomplete information on which you are expected to make instant decisions on any matters. </a:t>
          </a:r>
          <a:r>
            <a:rPr lang="en-US" sz="1900" i="1" kern="1200" dirty="0"/>
            <a:t>Take your time.</a:t>
          </a:r>
          <a:endParaRPr lang="en-US" sz="1900" kern="1200" dirty="0"/>
        </a:p>
      </dsp:txBody>
      <dsp:txXfrm>
        <a:off x="3041556" y="80822"/>
        <a:ext cx="2765051" cy="1659030"/>
      </dsp:txXfrm>
    </dsp:sp>
    <dsp:sp modelId="{109E1A9E-CF2F-4B80-BF43-FA89D8199556}">
      <dsp:nvSpPr>
        <dsp:cNvPr id="0" name=""/>
        <dsp:cNvSpPr/>
      </dsp:nvSpPr>
      <dsp:spPr>
        <a:xfrm>
          <a:off x="6083113" y="80822"/>
          <a:ext cx="2765051" cy="1659030"/>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The fact that you will make mistakes, that you will sometimes face animosity -- and that you can make it through this.</a:t>
          </a:r>
          <a:r>
            <a:rPr lang="en-US" sz="1900" kern="1200" dirty="0">
              <a:latin typeface="Calibri Light" panose="020F0302020204030204"/>
            </a:rPr>
            <a:t> </a:t>
          </a:r>
          <a:endParaRPr lang="en-US" sz="1900" kern="1200" dirty="0"/>
        </a:p>
      </dsp:txBody>
      <dsp:txXfrm>
        <a:off x="6083113" y="80822"/>
        <a:ext cx="2765051" cy="1659030"/>
      </dsp:txXfrm>
    </dsp:sp>
    <dsp:sp modelId="{CFF4862C-F5F7-460B-884F-2EC3C9EA69D0}">
      <dsp:nvSpPr>
        <dsp:cNvPr id="0" name=""/>
        <dsp:cNvSpPr/>
      </dsp:nvSpPr>
      <dsp:spPr>
        <a:xfrm>
          <a:off x="0" y="2016358"/>
          <a:ext cx="2765051" cy="1659030"/>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Elements of the CBA, University policies and regulations.</a:t>
          </a:r>
        </a:p>
      </dsp:txBody>
      <dsp:txXfrm>
        <a:off x="0" y="2016358"/>
        <a:ext cx="2765051" cy="1659030"/>
      </dsp:txXfrm>
    </dsp:sp>
    <dsp:sp modelId="{88576CEE-6DCA-4857-BA9C-6649745C9D24}">
      <dsp:nvSpPr>
        <dsp:cNvPr id="0" name=""/>
        <dsp:cNvSpPr/>
      </dsp:nvSpPr>
      <dsp:spPr>
        <a:xfrm>
          <a:off x="3041556" y="2016358"/>
          <a:ext cx="2765051" cy="1659030"/>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Light" panose="020F0302020204030204"/>
            </a:rPr>
            <a:t>Know the offices</a:t>
          </a:r>
          <a:r>
            <a:rPr lang="en-US" sz="1900" kern="1200" dirty="0"/>
            <a:t> and people on campus who are </a:t>
          </a:r>
          <a:r>
            <a:rPr lang="en-US" sz="1900" i="1" kern="1200" dirty="0"/>
            <a:t>your allies</a:t>
          </a:r>
          <a:r>
            <a:rPr lang="en-US" sz="1900" i="1" kern="1200" dirty="0">
              <a:latin typeface="Calibri Light" panose="020F0302020204030204"/>
            </a:rPr>
            <a:t> – Deans, Other Chairs</a:t>
          </a:r>
          <a:endParaRPr lang="en-US" sz="1900" kern="1200" dirty="0"/>
        </a:p>
      </dsp:txBody>
      <dsp:txXfrm>
        <a:off x="3041556" y="2016358"/>
        <a:ext cx="2765051" cy="1659030"/>
      </dsp:txXfrm>
    </dsp:sp>
    <dsp:sp modelId="{9141C2F4-A38B-4DEE-B81A-6BBDA85B5656}">
      <dsp:nvSpPr>
        <dsp:cNvPr id="0" name=""/>
        <dsp:cNvSpPr/>
      </dsp:nvSpPr>
      <dsp:spPr>
        <a:xfrm>
          <a:off x="6083113" y="2016358"/>
          <a:ext cx="2765051" cy="165903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FFFF00"/>
              </a:solidFill>
              <a:latin typeface="Calibri Light" panose="020F0302020204030204"/>
            </a:rPr>
            <a:t>Remember that</a:t>
          </a:r>
          <a:r>
            <a:rPr lang="en-US" sz="1900" b="1" kern="1200" dirty="0">
              <a:solidFill>
                <a:srgbClr val="FFFF00"/>
              </a:solidFill>
            </a:rPr>
            <a:t> </a:t>
          </a:r>
          <a:r>
            <a:rPr lang="en-US" sz="1900" b="1" i="1" kern="1200" dirty="0">
              <a:solidFill>
                <a:srgbClr val="FFFF00"/>
              </a:solidFill>
            </a:rPr>
            <a:t>you are not alone</a:t>
          </a:r>
          <a:r>
            <a:rPr lang="en-US" sz="1900" b="1" kern="1200" dirty="0">
              <a:solidFill>
                <a:srgbClr val="FFFF00"/>
              </a:solidFill>
            </a:rPr>
            <a:t>.</a:t>
          </a:r>
          <a:r>
            <a:rPr lang="en-US" sz="1900" b="1" kern="1200" dirty="0">
              <a:latin typeface="Calibri Light" panose="020F0302020204030204"/>
            </a:rPr>
            <a:t> Seek help when you need it.</a:t>
          </a:r>
        </a:p>
      </dsp:txBody>
      <dsp:txXfrm>
        <a:off x="6083113" y="2016358"/>
        <a:ext cx="2765051" cy="16590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6E181-9A3C-4392-9347-0DAE941EC87E}">
      <dsp:nvSpPr>
        <dsp:cNvPr id="0" name=""/>
        <dsp:cNvSpPr/>
      </dsp:nvSpPr>
      <dsp:spPr>
        <a:xfrm>
          <a:off x="0" y="86750"/>
          <a:ext cx="8937812" cy="5427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A94440-685C-4FA9-A1BD-9DA80F4D9B85}">
      <dsp:nvSpPr>
        <dsp:cNvPr id="0" name=""/>
        <dsp:cNvSpPr/>
      </dsp:nvSpPr>
      <dsp:spPr>
        <a:xfrm>
          <a:off x="164187" y="208873"/>
          <a:ext cx="298522" cy="2985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25D563-2D86-47AD-A968-F0E7E4E2647C}">
      <dsp:nvSpPr>
        <dsp:cNvPr id="0" name=""/>
        <dsp:cNvSpPr/>
      </dsp:nvSpPr>
      <dsp:spPr>
        <a:xfrm>
          <a:off x="626897" y="94"/>
          <a:ext cx="8310914" cy="716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443" tIns="57443" rIns="57443" bIns="57443" numCol="1" spcCol="1270" anchor="ctr" anchorCtr="0">
          <a:noAutofit/>
        </a:bodyPr>
        <a:lstStyle/>
        <a:p>
          <a:pPr marL="0" lvl="0" indent="0" algn="l" defTabSz="666750">
            <a:lnSpc>
              <a:spcPct val="100000"/>
            </a:lnSpc>
            <a:spcBef>
              <a:spcPct val="0"/>
            </a:spcBef>
            <a:spcAft>
              <a:spcPct val="35000"/>
            </a:spcAft>
            <a:buNone/>
          </a:pPr>
          <a:r>
            <a:rPr lang="en-US" sz="1500" b="1" kern="1200" dirty="0">
              <a:latin typeface="Calibri Light" panose="020F0302020204030204"/>
            </a:rPr>
            <a:t>Administration isn't</a:t>
          </a:r>
          <a:r>
            <a:rPr lang="en-US" sz="1500" b="1" kern="1200" dirty="0"/>
            <a:t> easy. If you think it is, you're doing it wrong.</a:t>
          </a:r>
        </a:p>
      </dsp:txBody>
      <dsp:txXfrm>
        <a:off x="626897" y="94"/>
        <a:ext cx="8310914" cy="716080"/>
      </dsp:txXfrm>
    </dsp:sp>
    <dsp:sp modelId="{9C7A9D6B-6C0D-4184-97E8-B0638DD2C7C2}">
      <dsp:nvSpPr>
        <dsp:cNvPr id="0" name=""/>
        <dsp:cNvSpPr/>
      </dsp:nvSpPr>
      <dsp:spPr>
        <a:xfrm>
          <a:off x="0" y="955080"/>
          <a:ext cx="8937812" cy="5427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F4311-B447-426C-BDB0-FD041409D9C2}">
      <dsp:nvSpPr>
        <dsp:cNvPr id="0" name=""/>
        <dsp:cNvSpPr/>
      </dsp:nvSpPr>
      <dsp:spPr>
        <a:xfrm>
          <a:off x="164187" y="1077203"/>
          <a:ext cx="298522" cy="2985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FEF90F-1AB2-4FD7-A807-955B6994AAAD}">
      <dsp:nvSpPr>
        <dsp:cNvPr id="0" name=""/>
        <dsp:cNvSpPr/>
      </dsp:nvSpPr>
      <dsp:spPr>
        <a:xfrm>
          <a:off x="626897" y="851867"/>
          <a:ext cx="8310914" cy="749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443" tIns="57443" rIns="57443" bIns="57443" numCol="1" spcCol="1270" anchor="ctr" anchorCtr="0">
          <a:noAutofit/>
        </a:bodyPr>
        <a:lstStyle/>
        <a:p>
          <a:pPr marL="0" lvl="0" indent="0" algn="l" defTabSz="666750">
            <a:lnSpc>
              <a:spcPct val="100000"/>
            </a:lnSpc>
            <a:spcBef>
              <a:spcPct val="0"/>
            </a:spcBef>
            <a:spcAft>
              <a:spcPct val="35000"/>
            </a:spcAft>
            <a:buNone/>
          </a:pPr>
          <a:r>
            <a:rPr lang="en-US" sz="1500" kern="1200" dirty="0"/>
            <a:t>Seek out the</a:t>
          </a:r>
          <a:r>
            <a:rPr lang="en-US" sz="1500" kern="1200" dirty="0">
              <a:latin typeface="Calibri Light" panose="020F0302020204030204"/>
            </a:rPr>
            <a:t> people</a:t>
          </a:r>
          <a:r>
            <a:rPr lang="en-US" sz="1500" kern="1200" dirty="0"/>
            <a:t> in</a:t>
          </a:r>
          <a:r>
            <a:rPr lang="en-US" sz="1500" kern="1200" dirty="0">
              <a:latin typeface="Calibri Light" panose="020F0302020204030204"/>
            </a:rPr>
            <a:t> the</a:t>
          </a:r>
          <a:r>
            <a:rPr lang="en-US" sz="1500" kern="1200" dirty="0"/>
            <a:t> dean's office </a:t>
          </a:r>
          <a:r>
            <a:rPr lang="en-US" sz="1500" kern="1200" dirty="0">
              <a:latin typeface="Calibri Light" panose="020F0302020204030204"/>
            </a:rPr>
            <a:t>and in your department who know the things you need to know and do. </a:t>
          </a:r>
          <a:endParaRPr lang="en-US" sz="1500" kern="1200" dirty="0"/>
        </a:p>
      </dsp:txBody>
      <dsp:txXfrm>
        <a:off x="626897" y="851867"/>
        <a:ext cx="8310914" cy="749194"/>
      </dsp:txXfrm>
    </dsp:sp>
    <dsp:sp modelId="{E4B3F361-9A38-4190-8334-112D8E08E393}">
      <dsp:nvSpPr>
        <dsp:cNvPr id="0" name=""/>
        <dsp:cNvSpPr/>
      </dsp:nvSpPr>
      <dsp:spPr>
        <a:xfrm>
          <a:off x="0" y="1974538"/>
          <a:ext cx="8937812" cy="5427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94177-2362-44F0-B22F-A4074FEC68C6}">
      <dsp:nvSpPr>
        <dsp:cNvPr id="0" name=""/>
        <dsp:cNvSpPr/>
      </dsp:nvSpPr>
      <dsp:spPr>
        <a:xfrm>
          <a:off x="164187" y="2096661"/>
          <a:ext cx="298522" cy="2985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9B4BAB-2849-45C9-8352-B90E536C7B44}">
      <dsp:nvSpPr>
        <dsp:cNvPr id="0" name=""/>
        <dsp:cNvSpPr/>
      </dsp:nvSpPr>
      <dsp:spPr>
        <a:xfrm>
          <a:off x="626897" y="1736754"/>
          <a:ext cx="8310914" cy="1018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443" tIns="57443" rIns="57443" bIns="57443" numCol="1" spcCol="1270" anchor="ctr" anchorCtr="0">
          <a:noAutofit/>
        </a:bodyPr>
        <a:lstStyle/>
        <a:p>
          <a:pPr marL="0" lvl="0" indent="0" algn="l" defTabSz="666750">
            <a:lnSpc>
              <a:spcPct val="100000"/>
            </a:lnSpc>
            <a:spcBef>
              <a:spcPct val="0"/>
            </a:spcBef>
            <a:spcAft>
              <a:spcPct val="35000"/>
            </a:spcAft>
            <a:buNone/>
          </a:pPr>
          <a:r>
            <a:rPr lang="en-US" sz="1500" kern="1200" dirty="0"/>
            <a:t>If you don't know the rules and procedures in your college, ask the DEAN</a:t>
          </a:r>
          <a:r>
            <a:rPr lang="en-US" sz="1500" kern="1200" dirty="0">
              <a:latin typeface="Calibri Light" panose="020F0302020204030204"/>
            </a:rPr>
            <a:t> or associate and assistant deans</a:t>
          </a:r>
          <a:r>
            <a:rPr lang="en-US" sz="1500" kern="1200" dirty="0"/>
            <a:t>.</a:t>
          </a:r>
        </a:p>
      </dsp:txBody>
      <dsp:txXfrm>
        <a:off x="626897" y="1736754"/>
        <a:ext cx="8310914" cy="1018337"/>
      </dsp:txXfrm>
    </dsp:sp>
    <dsp:sp modelId="{14D99675-8366-4B49-905E-1C68B0FEEF65}">
      <dsp:nvSpPr>
        <dsp:cNvPr id="0" name=""/>
        <dsp:cNvSpPr/>
      </dsp:nvSpPr>
      <dsp:spPr>
        <a:xfrm>
          <a:off x="0" y="3132364"/>
          <a:ext cx="8937812" cy="54276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0E7B1D-4A3B-406A-AF41-6C4B65C2D1A1}">
      <dsp:nvSpPr>
        <dsp:cNvPr id="0" name=""/>
        <dsp:cNvSpPr/>
      </dsp:nvSpPr>
      <dsp:spPr>
        <a:xfrm>
          <a:off x="164187" y="3254487"/>
          <a:ext cx="298522" cy="2985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877B51-C6ED-4469-A5FB-08B926F514F7}">
      <dsp:nvSpPr>
        <dsp:cNvPr id="0" name=""/>
        <dsp:cNvSpPr/>
      </dsp:nvSpPr>
      <dsp:spPr>
        <a:xfrm>
          <a:off x="626897" y="2890783"/>
          <a:ext cx="8310914" cy="10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443" tIns="57443" rIns="57443" bIns="57443" numCol="1" spcCol="1270" anchor="ctr" anchorCtr="0">
          <a:noAutofit/>
        </a:bodyPr>
        <a:lstStyle/>
        <a:p>
          <a:pPr marL="0" lvl="0" indent="0" algn="l" defTabSz="622300">
            <a:lnSpc>
              <a:spcPct val="100000"/>
            </a:lnSpc>
            <a:spcBef>
              <a:spcPct val="0"/>
            </a:spcBef>
            <a:spcAft>
              <a:spcPct val="35000"/>
            </a:spcAft>
            <a:buNone/>
          </a:pPr>
          <a:r>
            <a:rPr lang="en-US" sz="1400" kern="1200" dirty="0"/>
            <a:t>Your administrative support people are usually smart and experienced. Be sure to be nice to them. Respect </a:t>
          </a:r>
          <a:r>
            <a:rPr lang="en-US" sz="1400" kern="1200" dirty="0">
              <a:latin typeface="Calibri Light" panose="020F0302020204030204"/>
            </a:rPr>
            <a:t>them. And</a:t>
          </a:r>
          <a:r>
            <a:rPr lang="en-US" sz="1400" kern="1200" dirty="0"/>
            <a:t> insist that others in your department do the same.</a:t>
          </a:r>
        </a:p>
      </dsp:txBody>
      <dsp:txXfrm>
        <a:off x="626897" y="2890783"/>
        <a:ext cx="8310914" cy="102593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Google Shape;1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a:t>Edited from Part of a series of required seminars for graduate students at UCF and Adapted for IAL, 2019 and 2022</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f88252dc4_0_16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Google Shape;169;g1f88252dc4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f88252dc4_0_109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Google Shape;275;g1f88252dc4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f88252dc4_0_30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Google Shape;288;g1f88252dc4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330C-B840-3C26-F60A-6A8F112A234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BE7A25F-D718-A75A-DC11-6DEDDF7605C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6F62C92-3DEC-7752-10D2-EC1C5310487E}"/>
              </a:ext>
            </a:extLst>
          </p:cNvPr>
          <p:cNvSpPr>
            <a:spLocks noGrp="1"/>
          </p:cNvSpPr>
          <p:nvPr>
            <p:ph type="dt" sz="half" idx="10"/>
          </p:nvPr>
        </p:nvSpPr>
        <p:spPr/>
        <p:txBody>
          <a:bodyPr/>
          <a:lstStyle/>
          <a:p>
            <a:fld id="{1EE7B082-02F5-004C-B344-13843383B93F}" type="datetimeFigureOut">
              <a:rPr lang="en-US" smtClean="0"/>
              <a:t>9/12/22</a:t>
            </a:fld>
            <a:endParaRPr lang="en-US"/>
          </a:p>
        </p:txBody>
      </p:sp>
      <p:sp>
        <p:nvSpPr>
          <p:cNvPr id="5" name="Footer Placeholder 4">
            <a:extLst>
              <a:ext uri="{FF2B5EF4-FFF2-40B4-BE49-F238E27FC236}">
                <a16:creationId xmlns:a16="http://schemas.microsoft.com/office/drawing/2014/main" id="{6FF7FF9A-888A-B653-9FDA-1C73747EC7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D945B-4A3C-24E0-4F17-86DC0F35C50C}"/>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5248317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5FB0-0A77-7345-8831-79182D1CAA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238FA2-C2A6-D826-8769-B61F399D36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D454C-8A4F-3154-F43F-9895459B3FD3}"/>
              </a:ext>
            </a:extLst>
          </p:cNvPr>
          <p:cNvSpPr>
            <a:spLocks noGrp="1"/>
          </p:cNvSpPr>
          <p:nvPr>
            <p:ph type="dt" sz="half" idx="10"/>
          </p:nvPr>
        </p:nvSpPr>
        <p:spPr/>
        <p:txBody>
          <a:bodyPr/>
          <a:lstStyle/>
          <a:p>
            <a:fld id="{1EE7B082-02F5-004C-B344-13843383B93F}" type="datetimeFigureOut">
              <a:rPr lang="en-US" smtClean="0"/>
              <a:t>9/12/22</a:t>
            </a:fld>
            <a:endParaRPr lang="en-US"/>
          </a:p>
        </p:txBody>
      </p:sp>
      <p:sp>
        <p:nvSpPr>
          <p:cNvPr id="5" name="Footer Placeholder 4">
            <a:extLst>
              <a:ext uri="{FF2B5EF4-FFF2-40B4-BE49-F238E27FC236}">
                <a16:creationId xmlns:a16="http://schemas.microsoft.com/office/drawing/2014/main" id="{6CDA96B3-CF9E-8C1A-6290-739F91A6F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36CAE-1603-5439-7AFD-DD6FF72F2AF9}"/>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2557836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8B9E6B-594E-565B-81EC-8E606059350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9EA6AE-0E9E-EBD0-7BFD-45AA1746978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472B4-732B-359F-8576-7E4A6E09106D}"/>
              </a:ext>
            </a:extLst>
          </p:cNvPr>
          <p:cNvSpPr>
            <a:spLocks noGrp="1"/>
          </p:cNvSpPr>
          <p:nvPr>
            <p:ph type="dt" sz="half" idx="10"/>
          </p:nvPr>
        </p:nvSpPr>
        <p:spPr/>
        <p:txBody>
          <a:bodyPr/>
          <a:lstStyle/>
          <a:p>
            <a:fld id="{1EE7B082-02F5-004C-B344-13843383B93F}" type="datetimeFigureOut">
              <a:rPr lang="en-US" smtClean="0"/>
              <a:t>9/12/22</a:t>
            </a:fld>
            <a:endParaRPr lang="en-US"/>
          </a:p>
        </p:txBody>
      </p:sp>
      <p:sp>
        <p:nvSpPr>
          <p:cNvPr id="5" name="Footer Placeholder 4">
            <a:extLst>
              <a:ext uri="{FF2B5EF4-FFF2-40B4-BE49-F238E27FC236}">
                <a16:creationId xmlns:a16="http://schemas.microsoft.com/office/drawing/2014/main" id="{02733FC8-7FC0-72D1-8515-2048DAF00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2F9D9C-6454-6A81-C4D2-75FB4C5400A0}"/>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22806508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91420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1496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58011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571500"/>
            <a:ext cx="6457949" cy="977900"/>
          </a:xfrm>
        </p:spPr>
        <p:txBody>
          <a:bodyPr/>
          <a:lstStyle/>
          <a:p>
            <a:r>
              <a:rPr lang="en-US"/>
              <a:t>Click to edit Master title style</a:t>
            </a:r>
          </a:p>
        </p:txBody>
      </p:sp>
      <p:sp>
        <p:nvSpPr>
          <p:cNvPr id="7" name="Text Placeholder 2"/>
          <p:cNvSpPr>
            <a:spLocks noGrp="1"/>
          </p:cNvSpPr>
          <p:nvPr>
            <p:ph type="body" idx="1"/>
          </p:nvPr>
        </p:nvSpPr>
        <p:spPr>
          <a:xfrm>
            <a:off x="514350" y="1651560"/>
            <a:ext cx="2592324" cy="46299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514349"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276600" y="165099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275144" y="2178050"/>
            <a:ext cx="2592324" cy="248596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6038850" y="1644649"/>
            <a:ext cx="2592324" cy="469901"/>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6038851" y="2178424"/>
            <a:ext cx="2592324" cy="248559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5470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1">
  <p:cSld name="Section header_alt1">
    <p:bg>
      <p:bgPr>
        <a:solidFill>
          <a:srgbClr val="434343"/>
        </a:solidFill>
        <a:effectLst/>
      </p:bgPr>
    </p:bg>
    <p:spTree>
      <p:nvGrpSpPr>
        <p:cNvPr id="1" name="Shape 124"/>
        <p:cNvGrpSpPr/>
        <p:nvPr/>
      </p:nvGrpSpPr>
      <p:grpSpPr>
        <a:xfrm>
          <a:off x="0" y="0"/>
          <a:ext cx="0" cy="0"/>
          <a:chOff x="0" y="0"/>
          <a:chExt cx="0" cy="0"/>
        </a:xfrm>
      </p:grpSpPr>
      <p:sp>
        <p:nvSpPr>
          <p:cNvPr id="128" name="Google Shape;128;p1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29" name="Google Shape;129;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27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A88D-331D-45FD-2A13-451459879F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0A07F6-2962-EDC9-3B06-81DA10139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887A42-69D4-F234-3E1B-597E6D38B766}"/>
              </a:ext>
            </a:extLst>
          </p:cNvPr>
          <p:cNvSpPr>
            <a:spLocks noGrp="1"/>
          </p:cNvSpPr>
          <p:nvPr>
            <p:ph type="dt" sz="half" idx="10"/>
          </p:nvPr>
        </p:nvSpPr>
        <p:spPr/>
        <p:txBody>
          <a:bodyPr/>
          <a:lstStyle/>
          <a:p>
            <a:fld id="{1EE7B082-02F5-004C-B344-13843383B93F}" type="datetimeFigureOut">
              <a:rPr lang="en-US" smtClean="0"/>
              <a:t>9/12/22</a:t>
            </a:fld>
            <a:endParaRPr lang="en-US"/>
          </a:p>
        </p:txBody>
      </p:sp>
      <p:sp>
        <p:nvSpPr>
          <p:cNvPr id="5" name="Footer Placeholder 4">
            <a:extLst>
              <a:ext uri="{FF2B5EF4-FFF2-40B4-BE49-F238E27FC236}">
                <a16:creationId xmlns:a16="http://schemas.microsoft.com/office/drawing/2014/main" id="{48DC540C-E033-5F4D-DD47-C475AA624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798AF-71D3-746E-79D6-99066282A75C}"/>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1130277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B6FD-AFAB-84FD-3D43-05459613593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96375FF-C3AD-EB56-C895-AE3C10862E4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DBD1A-8C07-4E50-9DEE-3C6793B8B750}"/>
              </a:ext>
            </a:extLst>
          </p:cNvPr>
          <p:cNvSpPr>
            <a:spLocks noGrp="1"/>
          </p:cNvSpPr>
          <p:nvPr>
            <p:ph type="dt" sz="half" idx="10"/>
          </p:nvPr>
        </p:nvSpPr>
        <p:spPr/>
        <p:txBody>
          <a:bodyPr/>
          <a:lstStyle/>
          <a:p>
            <a:fld id="{1EE7B082-02F5-004C-B344-13843383B93F}" type="datetimeFigureOut">
              <a:rPr lang="en-US" smtClean="0"/>
              <a:t>9/12/22</a:t>
            </a:fld>
            <a:endParaRPr lang="en-US"/>
          </a:p>
        </p:txBody>
      </p:sp>
      <p:sp>
        <p:nvSpPr>
          <p:cNvPr id="5" name="Footer Placeholder 4">
            <a:extLst>
              <a:ext uri="{FF2B5EF4-FFF2-40B4-BE49-F238E27FC236}">
                <a16:creationId xmlns:a16="http://schemas.microsoft.com/office/drawing/2014/main" id="{BC33995B-542A-96B4-69C1-5EA17D692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806D5-052B-EFC0-5A3D-5D0F328F6B32}"/>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1575587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AE340-6692-D849-270D-3BE3CAAD91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062F31-8B8A-47E8-FB10-CB251734C1F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CCDF1-5143-7463-5F59-A4FED01C39C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0F1962-1865-DFEF-DA69-769751C5E6A6}"/>
              </a:ext>
            </a:extLst>
          </p:cNvPr>
          <p:cNvSpPr>
            <a:spLocks noGrp="1"/>
          </p:cNvSpPr>
          <p:nvPr>
            <p:ph type="dt" sz="half" idx="10"/>
          </p:nvPr>
        </p:nvSpPr>
        <p:spPr/>
        <p:txBody>
          <a:bodyPr/>
          <a:lstStyle/>
          <a:p>
            <a:fld id="{48A87A34-81AB-432B-8DAE-1953F412C126}" type="datetimeFigureOut">
              <a:rPr lang="en-US" smtClean="0"/>
              <a:t>9/12/22</a:t>
            </a:fld>
            <a:endParaRPr lang="en-US"/>
          </a:p>
        </p:txBody>
      </p:sp>
      <p:sp>
        <p:nvSpPr>
          <p:cNvPr id="6" name="Footer Placeholder 5">
            <a:extLst>
              <a:ext uri="{FF2B5EF4-FFF2-40B4-BE49-F238E27FC236}">
                <a16:creationId xmlns:a16="http://schemas.microsoft.com/office/drawing/2014/main" id="{DA3DBE79-A2FE-A76D-2FB9-3F8ABD7E8C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C9AAC-A605-6A90-10CE-FCE520987962}"/>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12904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01AF-6CAD-D09D-4A67-AAFAF759B62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03E315-CFFE-A776-F399-027FC1539B7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92128-E15E-74B4-2DF8-450399AAA26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05A342-398D-FE59-AAE1-D759AEA1952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B6BACFB-827D-44DB-B214-740E6068D78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E69F77-1159-FEEB-C31B-58EB293EE88F}"/>
              </a:ext>
            </a:extLst>
          </p:cNvPr>
          <p:cNvSpPr>
            <a:spLocks noGrp="1"/>
          </p:cNvSpPr>
          <p:nvPr>
            <p:ph type="dt" sz="half" idx="10"/>
          </p:nvPr>
        </p:nvSpPr>
        <p:spPr/>
        <p:txBody>
          <a:bodyPr/>
          <a:lstStyle/>
          <a:p>
            <a:fld id="{1EE7B082-02F5-004C-B344-13843383B93F}" type="datetimeFigureOut">
              <a:rPr lang="en-US" smtClean="0"/>
              <a:t>9/12/22</a:t>
            </a:fld>
            <a:endParaRPr lang="en-US"/>
          </a:p>
        </p:txBody>
      </p:sp>
      <p:sp>
        <p:nvSpPr>
          <p:cNvPr id="8" name="Footer Placeholder 7">
            <a:extLst>
              <a:ext uri="{FF2B5EF4-FFF2-40B4-BE49-F238E27FC236}">
                <a16:creationId xmlns:a16="http://schemas.microsoft.com/office/drawing/2014/main" id="{7DC5B143-A294-5D1A-B759-4163E8FFC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D1FEAC-B7E0-7DF0-12E6-2B42BC4F7040}"/>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6438127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8C9D-AA29-6350-0D78-E131AC1A1C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E390A6-F8A1-BB0A-C0E2-017D4FB28E9B}"/>
              </a:ext>
            </a:extLst>
          </p:cNvPr>
          <p:cNvSpPr>
            <a:spLocks noGrp="1"/>
          </p:cNvSpPr>
          <p:nvPr>
            <p:ph type="dt" sz="half" idx="10"/>
          </p:nvPr>
        </p:nvSpPr>
        <p:spPr/>
        <p:txBody>
          <a:bodyPr/>
          <a:lstStyle/>
          <a:p>
            <a:fld id="{1EE7B082-02F5-004C-B344-13843383B93F}" type="datetimeFigureOut">
              <a:rPr lang="en-US" smtClean="0"/>
              <a:t>9/12/22</a:t>
            </a:fld>
            <a:endParaRPr lang="en-US"/>
          </a:p>
        </p:txBody>
      </p:sp>
      <p:sp>
        <p:nvSpPr>
          <p:cNvPr id="4" name="Footer Placeholder 3">
            <a:extLst>
              <a:ext uri="{FF2B5EF4-FFF2-40B4-BE49-F238E27FC236}">
                <a16:creationId xmlns:a16="http://schemas.microsoft.com/office/drawing/2014/main" id="{A5AF9718-412B-0747-DF5C-2F4D8E9C26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6F9331-6E1E-F833-73C1-44DCC43443F0}"/>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59163817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02CA73-A31D-BA17-54A0-91396E33B546}"/>
              </a:ext>
            </a:extLst>
          </p:cNvPr>
          <p:cNvSpPr>
            <a:spLocks noGrp="1"/>
          </p:cNvSpPr>
          <p:nvPr>
            <p:ph type="dt" sz="half" idx="10"/>
          </p:nvPr>
        </p:nvSpPr>
        <p:spPr/>
        <p:txBody>
          <a:bodyPr/>
          <a:lstStyle/>
          <a:p>
            <a:fld id="{1EE7B082-02F5-004C-B344-13843383B93F}" type="datetimeFigureOut">
              <a:rPr lang="en-US" smtClean="0"/>
              <a:t>9/12/22</a:t>
            </a:fld>
            <a:endParaRPr lang="en-US"/>
          </a:p>
        </p:txBody>
      </p:sp>
      <p:sp>
        <p:nvSpPr>
          <p:cNvPr id="3" name="Footer Placeholder 2">
            <a:extLst>
              <a:ext uri="{FF2B5EF4-FFF2-40B4-BE49-F238E27FC236}">
                <a16:creationId xmlns:a16="http://schemas.microsoft.com/office/drawing/2014/main" id="{A47A1BE2-DF92-3BDA-4969-4E787CFE93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C24E2B-33AB-8147-F2BA-FA4B8B11FB70}"/>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40141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7C083-D00D-C68F-24A9-30120115437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F0935A8-23FF-89EF-D983-A59B09F928A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11D2C3-5D06-C39D-D266-34288AE990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3CD7DC-3D04-4F90-614B-23A121B779BD}"/>
              </a:ext>
            </a:extLst>
          </p:cNvPr>
          <p:cNvSpPr>
            <a:spLocks noGrp="1"/>
          </p:cNvSpPr>
          <p:nvPr>
            <p:ph type="dt" sz="half" idx="10"/>
          </p:nvPr>
        </p:nvSpPr>
        <p:spPr/>
        <p:txBody>
          <a:bodyPr/>
          <a:lstStyle/>
          <a:p>
            <a:fld id="{1EE7B082-02F5-004C-B344-13843383B93F}" type="datetimeFigureOut">
              <a:rPr lang="en-US" smtClean="0"/>
              <a:t>9/12/22</a:t>
            </a:fld>
            <a:endParaRPr lang="en-US"/>
          </a:p>
        </p:txBody>
      </p:sp>
      <p:sp>
        <p:nvSpPr>
          <p:cNvPr id="6" name="Footer Placeholder 5">
            <a:extLst>
              <a:ext uri="{FF2B5EF4-FFF2-40B4-BE49-F238E27FC236}">
                <a16:creationId xmlns:a16="http://schemas.microsoft.com/office/drawing/2014/main" id="{41687E1B-5A78-4748-3C40-07FB90A3F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7392C-BB06-987F-F0DB-8B93CCF368CE}"/>
              </a:ext>
            </a:extLst>
          </p:cNvPr>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0276911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030-3625-71A8-9123-48847C46416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DA0001D-F23B-BD5C-32FB-02EDC486888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F78158F-B60C-ADBA-7946-AD4D8524BFE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EC55C0-49B8-0108-483D-FD1C3011581B}"/>
              </a:ext>
            </a:extLst>
          </p:cNvPr>
          <p:cNvSpPr>
            <a:spLocks noGrp="1"/>
          </p:cNvSpPr>
          <p:nvPr>
            <p:ph type="dt" sz="half" idx="10"/>
          </p:nvPr>
        </p:nvSpPr>
        <p:spPr/>
        <p:txBody>
          <a:bodyPr/>
          <a:lstStyle/>
          <a:p>
            <a:fld id="{48A87A34-81AB-432B-8DAE-1953F412C126}" type="datetimeFigureOut">
              <a:rPr lang="en-US" smtClean="0"/>
              <a:t>9/12/22</a:t>
            </a:fld>
            <a:endParaRPr lang="en-US"/>
          </a:p>
        </p:txBody>
      </p:sp>
      <p:sp>
        <p:nvSpPr>
          <p:cNvPr id="6" name="Footer Placeholder 5">
            <a:extLst>
              <a:ext uri="{FF2B5EF4-FFF2-40B4-BE49-F238E27FC236}">
                <a16:creationId xmlns:a16="http://schemas.microsoft.com/office/drawing/2014/main" id="{DA093EFD-A91E-70D4-9506-5B6064F35B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099BE-AAEC-8465-C36E-692C095DC09A}"/>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124489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B06A0D-48B9-E6DF-5BE5-47F4F270B73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09ACE5-4ACA-CDF5-F241-E4D86651F44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51E23-73F0-6101-DA13-9280D1AA2A4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EE7B082-02F5-004C-B344-13843383B93F}" type="datetimeFigureOut">
              <a:rPr lang="en-US" smtClean="0"/>
              <a:t>9/12/22</a:t>
            </a:fld>
            <a:endParaRPr lang="en-US"/>
          </a:p>
        </p:txBody>
      </p:sp>
      <p:sp>
        <p:nvSpPr>
          <p:cNvPr id="5" name="Footer Placeholder 4">
            <a:extLst>
              <a:ext uri="{FF2B5EF4-FFF2-40B4-BE49-F238E27FC236}">
                <a16:creationId xmlns:a16="http://schemas.microsoft.com/office/drawing/2014/main" id="{2497DD9D-67FA-8372-BBCA-96F64381436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055FA2-728E-7052-7F26-DF959C9BBD1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19449883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travelshopgirl.com/hamilton-island/" TargetMode="External"/><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hyperlink" Target="https://creativecommons.org/licenses/by-nc/3.0/"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4"/>
        <p:cNvGrpSpPr/>
        <p:nvPr/>
      </p:nvGrpSpPr>
      <p:grpSpPr>
        <a:xfrm>
          <a:off x="0" y="0"/>
          <a:ext cx="0" cy="0"/>
          <a:chOff x="0" y="0"/>
          <a:chExt cx="0" cy="0"/>
        </a:xfrm>
      </p:grpSpPr>
      <p:sp useBgFill="1">
        <p:nvSpPr>
          <p:cNvPr id="213" name="Rectangle 170">
            <a:extLst>
              <a:ext uri="{FF2B5EF4-FFF2-40B4-BE49-F238E27FC236}">
                <a16:creationId xmlns:a16="http://schemas.microsoft.com/office/drawing/2014/main" id="{14FB2BD5-6AAB-46F7-A8D1-665DAE973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17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5228" cy="24254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17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25488"/>
            <a:ext cx="455228" cy="271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176">
            <a:extLst>
              <a:ext uri="{FF2B5EF4-FFF2-40B4-BE49-F238E27FC236}">
                <a16:creationId xmlns:a16="http://schemas.microsoft.com/office/drawing/2014/main" id="{B429BAE5-B200-4FC0-BBC1-8D7C57D1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8" y="0"/>
            <a:ext cx="5635923"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Google Shape;165;p17"/>
          <p:cNvSpPr txBox="1">
            <a:spLocks noGrp="1"/>
          </p:cNvSpPr>
          <p:nvPr>
            <p:ph type="ctrTitle"/>
          </p:nvPr>
        </p:nvSpPr>
        <p:spPr>
          <a:xfrm>
            <a:off x="777513" y="864108"/>
            <a:ext cx="4958268" cy="3500073"/>
          </a:xfrm>
          <a:prstGeom prst="rect">
            <a:avLst/>
          </a:prstGeom>
        </p:spPr>
        <p:txBody>
          <a:bodyPr spcFirstLastPara="1" lIns="91425" tIns="91425" rIns="91425" bIns="91425" anchor="ctr" anchorCtr="0">
            <a:normAutofit/>
          </a:bodyPr>
          <a:lstStyle/>
          <a:p>
            <a:pPr algn="l">
              <a:spcBef>
                <a:spcPts val="0"/>
              </a:spcBef>
            </a:pPr>
            <a:br>
              <a:rPr lang="en-GB" sz="2400" dirty="0"/>
            </a:br>
            <a:r>
              <a:rPr lang="en-GB" sz="2400" dirty="0"/>
              <a:t>Ethical and Legal Issues in Teaching and Administration:</a:t>
            </a:r>
            <a:br>
              <a:rPr lang="en-GB" sz="2400" dirty="0"/>
            </a:br>
            <a:br>
              <a:rPr lang="en-GB" sz="2400" dirty="0"/>
            </a:br>
            <a:r>
              <a:rPr lang="en-GB" sz="2400" dirty="0"/>
              <a:t>Some Types of Practical Ethical and Legal Issues You’ll Encounter in Your Administrative Odyssey</a:t>
            </a:r>
            <a:br>
              <a:rPr lang="en-GB" sz="2400" dirty="0"/>
            </a:br>
            <a:br>
              <a:rPr lang="en-GB" sz="2400" dirty="0"/>
            </a:br>
            <a:r>
              <a:rPr lang="en-GB" sz="2400" dirty="0"/>
              <a:t>IAL, September 2022</a:t>
            </a:r>
            <a:br>
              <a:rPr lang="en-GB" sz="2400" dirty="0"/>
            </a:br>
            <a:endParaRPr lang="en-GB" sz="2400" dirty="0">
              <a:cs typeface="Calibri Light"/>
            </a:endParaRPr>
          </a:p>
        </p:txBody>
      </p:sp>
      <p:sp>
        <p:nvSpPr>
          <p:cNvPr id="166" name="Google Shape;166;p17"/>
          <p:cNvSpPr txBox="1">
            <a:spLocks noGrp="1"/>
          </p:cNvSpPr>
          <p:nvPr>
            <p:ph type="subTitle" idx="1"/>
          </p:nvPr>
        </p:nvSpPr>
        <p:spPr>
          <a:xfrm>
            <a:off x="6177516" y="864107"/>
            <a:ext cx="2964198" cy="3497580"/>
          </a:xfrm>
          <a:prstGeom prst="rect">
            <a:avLst/>
          </a:prstGeom>
        </p:spPr>
        <p:txBody>
          <a:bodyPr spcFirstLastPara="1" lIns="91425" tIns="91425" rIns="91425" bIns="91425" anchor="ctr" anchorCtr="0">
            <a:normAutofit/>
          </a:bodyPr>
          <a:lstStyle/>
          <a:p>
            <a:pPr marL="0" lvl="0" indent="0" algn="l">
              <a:spcBef>
                <a:spcPts val="0"/>
              </a:spcBef>
              <a:spcAft>
                <a:spcPts val="600"/>
              </a:spcAft>
              <a:buNone/>
            </a:pPr>
            <a:r>
              <a:rPr lang="en-GB" sz="2000" b="1"/>
              <a:t>Nancy A. </a:t>
            </a:r>
            <a:r>
              <a:rPr lang="en-GB" sz="2000" b="1" err="1"/>
              <a:t>Stanlick</a:t>
            </a:r>
            <a:r>
              <a:rPr lang="en-GB" sz="2000" b="1"/>
              <a:t>, Ph.D., Professor of Philosophy and Associate Dean </a:t>
            </a:r>
          </a:p>
          <a:p>
            <a:pPr algn="l">
              <a:spcBef>
                <a:spcPts val="0"/>
              </a:spcBef>
              <a:spcAft>
                <a:spcPts val="600"/>
              </a:spcAft>
            </a:pPr>
            <a:r>
              <a:rPr lang="en-GB" sz="2000" b="1"/>
              <a:t>College of Arts and Humanities </a:t>
            </a:r>
          </a:p>
          <a:p>
            <a:pPr marL="0" lvl="0" indent="0" algn="l">
              <a:spcBef>
                <a:spcPts val="0"/>
              </a:spcBef>
              <a:spcAft>
                <a:spcPts val="600"/>
              </a:spcAft>
              <a:buNone/>
            </a:pPr>
            <a:r>
              <a:rPr lang="en-GB" sz="2000" b="1"/>
              <a:t>University of Central Florida</a:t>
            </a:r>
            <a:endParaRPr lang="en-GB"/>
          </a:p>
        </p:txBody>
      </p:sp>
      <p:grpSp>
        <p:nvGrpSpPr>
          <p:cNvPr id="217" name="Group 178">
            <a:extLst>
              <a:ext uri="{FF2B5EF4-FFF2-40B4-BE49-F238E27FC236}">
                <a16:creationId xmlns:a16="http://schemas.microsoft.com/office/drawing/2014/main" id="{31D279A5-A726-4EB1-8C82-5DCAD7206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54864"/>
            <a:ext cx="884223" cy="174721"/>
            <a:chOff x="5422392" y="64008"/>
            <a:chExt cx="1178966" cy="232963"/>
          </a:xfrm>
        </p:grpSpPr>
        <p:sp>
          <p:nvSpPr>
            <p:cNvPr id="218" name="Rectangle 64">
              <a:extLst>
                <a:ext uri="{FF2B5EF4-FFF2-40B4-BE49-F238E27FC236}">
                  <a16:creationId xmlns:a16="http://schemas.microsoft.com/office/drawing/2014/main" id="{1CE5924F-E0EC-42CC-8DEC-805AA13DE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66">
              <a:extLst>
                <a:ext uri="{FF2B5EF4-FFF2-40B4-BE49-F238E27FC236}">
                  <a16:creationId xmlns:a16="http://schemas.microsoft.com/office/drawing/2014/main" id="{8E307F87-8A04-4995-972E-FDA64B90C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64">
              <a:extLst>
                <a:ext uri="{FF2B5EF4-FFF2-40B4-BE49-F238E27FC236}">
                  <a16:creationId xmlns:a16="http://schemas.microsoft.com/office/drawing/2014/main" id="{B4F94FEB-6437-4F82-8162-102CD0F5A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66">
              <a:extLst>
                <a:ext uri="{FF2B5EF4-FFF2-40B4-BE49-F238E27FC236}">
                  <a16:creationId xmlns:a16="http://schemas.microsoft.com/office/drawing/2014/main" id="{AA0E57C3-AF35-4479-921A-4DE8AEE16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64">
              <a:extLst>
                <a:ext uri="{FF2B5EF4-FFF2-40B4-BE49-F238E27FC236}">
                  <a16:creationId xmlns:a16="http://schemas.microsoft.com/office/drawing/2014/main" id="{D90A8767-9020-4331-B099-51AE678E5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66">
              <a:extLst>
                <a:ext uri="{FF2B5EF4-FFF2-40B4-BE49-F238E27FC236}">
                  <a16:creationId xmlns:a16="http://schemas.microsoft.com/office/drawing/2014/main" id="{0E99A61B-8C5D-495B-B1E3-EDE182F2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64">
              <a:extLst>
                <a:ext uri="{FF2B5EF4-FFF2-40B4-BE49-F238E27FC236}">
                  <a16:creationId xmlns:a16="http://schemas.microsoft.com/office/drawing/2014/main" id="{F8091840-442B-48FC-B52B-A30A33D1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66">
              <a:extLst>
                <a:ext uri="{FF2B5EF4-FFF2-40B4-BE49-F238E27FC236}">
                  <a16:creationId xmlns:a16="http://schemas.microsoft.com/office/drawing/2014/main" id="{ABA7ECAD-216B-44A5-B7A8-F01B7A61E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64">
              <a:extLst>
                <a:ext uri="{FF2B5EF4-FFF2-40B4-BE49-F238E27FC236}">
                  <a16:creationId xmlns:a16="http://schemas.microsoft.com/office/drawing/2014/main" id="{7C542924-4C61-497C-823F-6DABE94F3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66">
              <a:extLst>
                <a:ext uri="{FF2B5EF4-FFF2-40B4-BE49-F238E27FC236}">
                  <a16:creationId xmlns:a16="http://schemas.microsoft.com/office/drawing/2014/main" id="{DA58E6AB-0D24-4203-BB36-23C46E1D45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64">
              <a:extLst>
                <a:ext uri="{FF2B5EF4-FFF2-40B4-BE49-F238E27FC236}">
                  <a16:creationId xmlns:a16="http://schemas.microsoft.com/office/drawing/2014/main" id="{1786210C-FC2B-42A8-B9AD-B59D7BC74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66">
              <a:extLst>
                <a:ext uri="{FF2B5EF4-FFF2-40B4-BE49-F238E27FC236}">
                  <a16:creationId xmlns:a16="http://schemas.microsoft.com/office/drawing/2014/main" id="{6631C158-3987-4246-A8F0-A446381D3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64">
              <a:extLst>
                <a:ext uri="{FF2B5EF4-FFF2-40B4-BE49-F238E27FC236}">
                  <a16:creationId xmlns:a16="http://schemas.microsoft.com/office/drawing/2014/main" id="{7F89EDD3-5511-4A57-AAD1-2D188E9C4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66">
              <a:extLst>
                <a:ext uri="{FF2B5EF4-FFF2-40B4-BE49-F238E27FC236}">
                  <a16:creationId xmlns:a16="http://schemas.microsoft.com/office/drawing/2014/main" id="{1D993D38-1E01-4DFD-A5D0-0A3781CD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64">
              <a:extLst>
                <a:ext uri="{FF2B5EF4-FFF2-40B4-BE49-F238E27FC236}">
                  <a16:creationId xmlns:a16="http://schemas.microsoft.com/office/drawing/2014/main" id="{D6FE807E-293A-446E-9F8F-3B87D763B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66">
              <a:extLst>
                <a:ext uri="{FF2B5EF4-FFF2-40B4-BE49-F238E27FC236}">
                  <a16:creationId xmlns:a16="http://schemas.microsoft.com/office/drawing/2014/main" id="{4AC0B35E-8639-4057-9E0B-8109D67F8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64">
              <a:extLst>
                <a:ext uri="{FF2B5EF4-FFF2-40B4-BE49-F238E27FC236}">
                  <a16:creationId xmlns:a16="http://schemas.microsoft.com/office/drawing/2014/main" id="{1892F8C1-D3BE-441F-BAB0-F3F7D6CA4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66">
              <a:extLst>
                <a:ext uri="{FF2B5EF4-FFF2-40B4-BE49-F238E27FC236}">
                  <a16:creationId xmlns:a16="http://schemas.microsoft.com/office/drawing/2014/main" id="{EF068311-5A24-4E53-9104-6C62EE555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64">
              <a:extLst>
                <a:ext uri="{FF2B5EF4-FFF2-40B4-BE49-F238E27FC236}">
                  <a16:creationId xmlns:a16="http://schemas.microsoft.com/office/drawing/2014/main" id="{5EC9C299-85CB-409E-80B2-F3F1E314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66">
              <a:extLst>
                <a:ext uri="{FF2B5EF4-FFF2-40B4-BE49-F238E27FC236}">
                  <a16:creationId xmlns:a16="http://schemas.microsoft.com/office/drawing/2014/main" id="{E56E79AE-691C-4BA9-A736-A35E5BF52B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66">
                                            <p:txEl>
                                              <p:pRg st="0" end="0"/>
                                            </p:txEl>
                                          </p:spTgt>
                                        </p:tgtEl>
                                        <p:attrNameLst>
                                          <p:attrName>style.visibility</p:attrName>
                                        </p:attrNameLst>
                                      </p:cBhvr>
                                      <p:to>
                                        <p:strVal val="visible"/>
                                      </p:to>
                                    </p:set>
                                    <p:animEffect transition="in" filter="fade">
                                      <p:cBhvr>
                                        <p:cTn id="7" dur="700"/>
                                        <p:tgtEl>
                                          <p:spTgt spid="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p:tmPct val="10000"/>
                                  </p:iterate>
                                  <p:childTnLst>
                                    <p:set>
                                      <p:cBhvr>
                                        <p:cTn id="11" dur="1" fill="hold">
                                          <p:stCondLst>
                                            <p:cond delay="0"/>
                                          </p:stCondLst>
                                        </p:cTn>
                                        <p:tgtEl>
                                          <p:spTgt spid="166">
                                            <p:txEl>
                                              <p:pRg st="1" end="1"/>
                                            </p:txEl>
                                          </p:spTgt>
                                        </p:tgtEl>
                                        <p:attrNameLst>
                                          <p:attrName>style.visibility</p:attrName>
                                        </p:attrNameLst>
                                      </p:cBhvr>
                                      <p:to>
                                        <p:strVal val="visible"/>
                                      </p:to>
                                    </p:set>
                                    <p:animEffect transition="in" filter="fade">
                                      <p:cBhvr>
                                        <p:cTn id="12" dur="700"/>
                                        <p:tgtEl>
                                          <p:spTgt spid="1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p:tmPct val="10000"/>
                                  </p:iterate>
                                  <p:childTnLst>
                                    <p:set>
                                      <p:cBhvr>
                                        <p:cTn id="16" dur="1" fill="hold">
                                          <p:stCondLst>
                                            <p:cond delay="0"/>
                                          </p:stCondLst>
                                        </p:cTn>
                                        <p:tgtEl>
                                          <p:spTgt spid="166">
                                            <p:txEl>
                                              <p:pRg st="2" end="2"/>
                                            </p:txEl>
                                          </p:spTgt>
                                        </p:tgtEl>
                                        <p:attrNameLst>
                                          <p:attrName>style.visibility</p:attrName>
                                        </p:attrNameLst>
                                      </p:cBhvr>
                                      <p:to>
                                        <p:strVal val="visible"/>
                                      </p:to>
                                    </p:set>
                                    <p:animEffect transition="in" filter="fade">
                                      <p:cBhvr>
                                        <p:cTn id="17" dur="700"/>
                                        <p:tgtEl>
                                          <p:spTgt spid="166">
                                            <p:txEl>
                                              <p:pRg st="2" end="2"/>
                                            </p:txEl>
                                          </p:spTgt>
                                        </p:tgtEl>
                                      </p:cBhvr>
                                    </p:animEffect>
                                  </p:childTnLst>
                                </p:cTn>
                              </p:par>
                              <p:par>
                                <p:cTn id="18" presetID="10" presetClass="entr" presetSubtype="0" fill="hold" grpId="0" nodeType="withEffect">
                                  <p:stCondLst>
                                    <p:cond delay="500"/>
                                  </p:stCondLst>
                                  <p:iterate>
                                    <p:tmPct val="10000"/>
                                  </p:iterate>
                                  <p:childTnLst>
                                    <p:set>
                                      <p:cBhvr>
                                        <p:cTn id="19" dur="1" fill="hold">
                                          <p:stCondLst>
                                            <p:cond delay="0"/>
                                          </p:stCondLst>
                                        </p:cTn>
                                        <p:tgtEl>
                                          <p:spTgt spid="165"/>
                                        </p:tgtEl>
                                        <p:attrNameLst>
                                          <p:attrName>style.visibility</p:attrName>
                                        </p:attrNameLst>
                                      </p:cBhvr>
                                      <p:to>
                                        <p:strVal val="visible"/>
                                      </p:to>
                                    </p:set>
                                    <p:animEffect transition="in" filter="fade">
                                      <p:cBhvr>
                                        <p:cTn id="20" dur="7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0"/>
        <p:cNvGrpSpPr/>
        <p:nvPr/>
      </p:nvGrpSpPr>
      <p:grpSpPr>
        <a:xfrm>
          <a:off x="0" y="0"/>
          <a:ext cx="0" cy="0"/>
          <a:chOff x="0" y="0"/>
          <a:chExt cx="0" cy="0"/>
        </a:xfrm>
      </p:grpSpPr>
      <p:sp useBgFill="1">
        <p:nvSpPr>
          <p:cNvPr id="178" name="Rectangle 177">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68547" cy="51434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3" name="Google Shape;173;p18" descr="shutterstock_429987889_edited.jpg"/>
          <p:cNvPicPr preferRelativeResize="0"/>
          <p:nvPr/>
        </p:nvPicPr>
        <p:blipFill rotWithShape="1">
          <a:blip r:embed="rId3"/>
          <a:srcRect l="10859" r="31712" b="3"/>
          <a:stretch/>
        </p:blipFill>
        <p:spPr>
          <a:xfrm>
            <a:off x="5976166" y="10"/>
            <a:ext cx="3167834" cy="51434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noFill/>
        </p:spPr>
      </p:pic>
      <p:sp>
        <p:nvSpPr>
          <p:cNvPr id="171" name="Google Shape;171;p18"/>
          <p:cNvSpPr txBox="1">
            <a:spLocks noGrp="1"/>
          </p:cNvSpPr>
          <p:nvPr>
            <p:ph type="title"/>
          </p:nvPr>
        </p:nvSpPr>
        <p:spPr>
          <a:xfrm>
            <a:off x="60095" y="122605"/>
            <a:ext cx="8787339" cy="674032"/>
          </a:xfrm>
          <a:prstGeom prst="rect">
            <a:avLst/>
          </a:prstGeom>
        </p:spPr>
        <p:txBody>
          <a:bodyPr spcFirstLastPara="1" vert="horz" lIns="91440" tIns="45720" rIns="91440" bIns="45720" rtlCol="0" anchor="ctr" anchorCtr="0">
            <a:normAutofit fontScale="90000"/>
          </a:bodyPr>
          <a:lstStyle/>
          <a:p>
            <a:pPr defTabSz="914400">
              <a:spcBef>
                <a:spcPct val="0"/>
              </a:spcBef>
            </a:pPr>
            <a:r>
              <a:rPr lang="en-US" sz="2000" dirty="0">
                <a:cs typeface="Calibri Light"/>
              </a:rPr>
              <a:t>A graduate student's grading process: It's a slippery case.</a:t>
            </a:r>
            <a:r>
              <a:rPr lang="en-US" sz="3100" dirty="0">
                <a:cs typeface="Calibri Light"/>
              </a:rPr>
              <a:t> </a:t>
            </a:r>
            <a:r>
              <a:rPr lang="en-US" sz="2000" dirty="0">
                <a:cs typeface="Calibri Light"/>
              </a:rPr>
              <a:t>What did Smith, the grad student, do wrong? (Be careful what you assume....)</a:t>
            </a:r>
            <a:br>
              <a:rPr lang="en-US" sz="3100" dirty="0">
                <a:cs typeface="Calibri Light"/>
              </a:rPr>
            </a:br>
            <a:endParaRPr lang="en-US" sz="3100" dirty="0">
              <a:cs typeface="Calibri Light"/>
            </a:endParaRPr>
          </a:p>
        </p:txBody>
      </p:sp>
      <p:sp>
        <p:nvSpPr>
          <p:cNvPr id="172" name="Google Shape;172;p18"/>
          <p:cNvSpPr txBox="1">
            <a:spLocks noGrp="1"/>
          </p:cNvSpPr>
          <p:nvPr>
            <p:ph type="body" idx="1"/>
          </p:nvPr>
        </p:nvSpPr>
        <p:spPr>
          <a:xfrm>
            <a:off x="1713" y="798787"/>
            <a:ext cx="6133720" cy="4345678"/>
          </a:xfrm>
          <a:prstGeom prst="rect">
            <a:avLst/>
          </a:prstGeom>
        </p:spPr>
        <p:txBody>
          <a:bodyPr spcFirstLastPara="1" vert="horz" lIns="91440" tIns="45720" rIns="91440" bIns="45720" rtlCol="0" anchorCtr="0">
            <a:noAutofit/>
          </a:bodyPr>
          <a:lstStyle/>
          <a:p>
            <a:pPr marL="342900" indent="-342900" defTabSz="914400"/>
            <a:r>
              <a:rPr lang="en-US" sz="1800" b="1" dirty="0">
                <a:highlight>
                  <a:srgbClr val="FFFFFF"/>
                </a:highlight>
                <a:cs typeface="Calibri" panose="020F0502020204030204"/>
              </a:rPr>
              <a:t>A student initiates a grade appeal. It comes to you as Chair.</a:t>
            </a:r>
            <a:endParaRPr lang="en-US" sz="1800" b="1" dirty="0">
              <a:highlight>
                <a:srgbClr val="FFFFFF"/>
              </a:highlight>
              <a:ea typeface="Calibri"/>
              <a:cs typeface="Calibri" panose="020F0502020204030204"/>
            </a:endParaRPr>
          </a:p>
          <a:p>
            <a:pPr marL="342900" indent="-342900" defTabSz="914400"/>
            <a:r>
              <a:rPr lang="en-US" sz="1800" b="1" dirty="0">
                <a:highlight>
                  <a:srgbClr val="FFFFFF"/>
                </a:highlight>
                <a:cs typeface="Calibri" panose="020F0502020204030204"/>
              </a:rPr>
              <a:t>The student tells you the following:</a:t>
            </a:r>
            <a:endParaRPr lang="en-US" sz="1800" b="1" dirty="0">
              <a:highlight>
                <a:srgbClr val="FFFFFF"/>
              </a:highlight>
              <a:ea typeface="Calibri"/>
              <a:cs typeface="Calibri" panose="020F0502020204030204"/>
            </a:endParaRPr>
          </a:p>
          <a:p>
            <a:pPr lvl="1" defTabSz="914400"/>
            <a:r>
              <a:rPr lang="en-US" sz="1700" b="1" dirty="0">
                <a:highlight>
                  <a:srgbClr val="FFFFFF"/>
                </a:highlight>
                <a:cs typeface="Calibri" panose="020F0502020204030204"/>
              </a:rPr>
              <a:t>Grad Student Smith is taking 3 grad seminars.</a:t>
            </a:r>
          </a:p>
          <a:p>
            <a:pPr lvl="1" defTabSz="914400"/>
            <a:r>
              <a:rPr lang="en-US" sz="1700" b="1" dirty="0">
                <a:highlight>
                  <a:srgbClr val="FFFFFF"/>
                </a:highlight>
                <a:cs typeface="Calibri" panose="020F0502020204030204"/>
              </a:rPr>
              <a:t>She grades for Professor X and is TA also for Professor Y</a:t>
            </a:r>
          </a:p>
          <a:p>
            <a:pPr lvl="1" defTabSz="914400"/>
            <a:r>
              <a:rPr lang="en-US" sz="1700" b="1" dirty="0">
                <a:highlight>
                  <a:srgbClr val="FFFFFF"/>
                </a:highlight>
                <a:cs typeface="Calibri" panose="020F0502020204030204"/>
              </a:rPr>
              <a:t>She also teaches 2 classes at a local state college</a:t>
            </a:r>
          </a:p>
          <a:p>
            <a:pPr lvl="1" defTabSz="914400"/>
            <a:r>
              <a:rPr lang="en-US" sz="1700" b="1" dirty="0">
                <a:highlight>
                  <a:srgbClr val="FFFFFF"/>
                </a:highlight>
                <a:cs typeface="Calibri" panose="020F0502020204030204"/>
              </a:rPr>
              <a:t>She is the married mother of 3 kids under 15</a:t>
            </a:r>
          </a:p>
          <a:p>
            <a:pPr lvl="1" defTabSz="914400"/>
            <a:r>
              <a:rPr lang="en-US" sz="1700" b="1" dirty="0">
                <a:highlight>
                  <a:srgbClr val="FFFFFF"/>
                </a:highlight>
                <a:cs typeface="Calibri" panose="020F0502020204030204"/>
              </a:rPr>
              <a:t>The grad student didn't grade papers correctly, according to the student grade appeal, because:</a:t>
            </a:r>
          </a:p>
          <a:p>
            <a:pPr lvl="2" defTabSz="914400"/>
            <a:r>
              <a:rPr lang="en-US" sz="1400" b="1" dirty="0">
                <a:highlight>
                  <a:srgbClr val="FFFFFF"/>
                </a:highlight>
                <a:cs typeface="Calibri" panose="020F0502020204030204"/>
              </a:rPr>
              <a:t>There were fifty 1000-word papers to grade in 7 days</a:t>
            </a:r>
          </a:p>
          <a:p>
            <a:pPr lvl="2" defTabSz="914400"/>
            <a:r>
              <a:rPr lang="en-US" sz="1400" b="1" dirty="0">
                <a:highlight>
                  <a:srgbClr val="FFFFFF"/>
                </a:highlight>
                <a:cs typeface="Calibri" panose="020F0502020204030204"/>
              </a:rPr>
              <a:t>Grades were based on past performance on previous papers and on how the paper was formatted</a:t>
            </a:r>
            <a:endParaRPr lang="en-US" sz="1400" b="1" dirty="0">
              <a:highlight>
                <a:srgbClr val="FFFFFF"/>
              </a:highlight>
              <a:ea typeface="Calibri"/>
              <a:cs typeface="Calibri" panose="020F0502020204030204"/>
            </a:endParaRPr>
          </a:p>
          <a:p>
            <a:pPr lvl="2" defTabSz="914400"/>
            <a:endParaRPr lang="en-US" sz="1400" b="1" dirty="0">
              <a:highlight>
                <a:srgbClr val="FFFFFF"/>
              </a:highlight>
              <a:cs typeface="Calibri" panose="020F0502020204030204"/>
            </a:endParaRPr>
          </a:p>
          <a:p>
            <a:pPr marL="0" indent="0" defTabSz="914400">
              <a:buNone/>
            </a:pPr>
            <a:endParaRPr lang="en-US" sz="2000" b="1" dirty="0">
              <a:highlight>
                <a:srgbClr val="FFFFFF"/>
              </a:highlight>
              <a:cs typeface="Calibri" panose="020F0502020204030204"/>
            </a:endParaRPr>
          </a:p>
          <a:p>
            <a:pPr marL="0" indent="0" defTabSz="914400">
              <a:buNone/>
            </a:pPr>
            <a:endParaRPr lang="en-US" sz="2000" dirty="0">
              <a:highlight>
                <a:srgbClr val="FFFFFF"/>
              </a:highlight>
              <a:sym typeface="Arial"/>
            </a:endParaRPr>
          </a:p>
          <a:p>
            <a:pPr marL="0" lvl="0" indent="0" defTabSz="914400">
              <a:spcBef>
                <a:spcPts val="0"/>
              </a:spcBef>
              <a:spcAft>
                <a:spcPts val="0"/>
              </a:spcAft>
              <a:buNone/>
            </a:pPr>
            <a:r>
              <a:rPr lang="en-US" sz="2000" dirty="0">
                <a:highlight>
                  <a:srgbClr val="FFFFFF"/>
                </a:highlight>
                <a:sym typeface="Arial"/>
              </a:rPr>
              <a:t>Anne receives fifty 1000 word papers from Professor X, all of which must be graded within 7 days. Ann skims through the papers and assigns grades based on two factors: a) past performance on previous papers and b) the appearance (formatting) of the papers submitted. You are handling a grade dispute of a student in Anne’s class.</a:t>
            </a:r>
            <a:endParaRPr lang="en-US" dirty="0">
              <a:cs typeface="Calibri"/>
            </a:endParaRPr>
          </a:p>
          <a:p>
            <a:pPr marL="0" lvl="0" indent="-228600" defTabSz="914400">
              <a:spcBef>
                <a:spcPts val="1600"/>
              </a:spcBef>
              <a:spcAft>
                <a:spcPts val="1600"/>
              </a:spcAft>
              <a:buFont typeface="Arial" panose="020B0604020202020204" pitchFamily="34" charset="0"/>
              <a:buChar char="•"/>
            </a:pPr>
            <a:r>
              <a:rPr lang="en-US" sz="2000" dirty="0">
                <a:highlight>
                  <a:srgbClr val="FFFFFF"/>
                </a:highlight>
                <a:sym typeface="Arial"/>
              </a:rPr>
              <a:t>Be careful, because this is a slippery one.</a:t>
            </a:r>
            <a:endParaRPr lang="en-US" sz="2000" dirty="0">
              <a:highlight>
                <a:srgbClr val="FFFFFF"/>
              </a:highlight>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6"/>
        <p:cNvGrpSpPr/>
        <p:nvPr/>
      </p:nvGrpSpPr>
      <p:grpSpPr>
        <a:xfrm>
          <a:off x="0" y="0"/>
          <a:ext cx="0" cy="0"/>
          <a:chOff x="0" y="0"/>
          <a:chExt cx="0" cy="0"/>
        </a:xfrm>
      </p:grpSpPr>
      <p:sp useBgFill="1">
        <p:nvSpPr>
          <p:cNvPr id="283" name="Rectangle 28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5" name="Rectangle 28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5756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4" y="1065164"/>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8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2" y="269106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Freeform: Shape 29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727288"/>
            <a:ext cx="2925267"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4" name="Rectangle 29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0" y="1049957"/>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Google Shape;277;p26"/>
          <p:cNvSpPr txBox="1">
            <a:spLocks noGrp="1"/>
          </p:cNvSpPr>
          <p:nvPr>
            <p:ph type="title"/>
          </p:nvPr>
        </p:nvSpPr>
        <p:spPr>
          <a:xfrm>
            <a:off x="350041" y="440141"/>
            <a:ext cx="2401025" cy="3095793"/>
          </a:xfrm>
          <a:prstGeom prst="rect">
            <a:avLst/>
          </a:prstGeom>
        </p:spPr>
        <p:txBody>
          <a:bodyPr spcFirstLastPara="1" vert="horz" lIns="91440" tIns="45720" rIns="91440" bIns="45720" rtlCol="0" anchor="b" anchorCtr="0">
            <a:normAutofit/>
          </a:bodyPr>
          <a:lstStyle/>
          <a:p>
            <a:pPr algn="r" defTabSz="914400">
              <a:spcBef>
                <a:spcPct val="0"/>
              </a:spcBef>
            </a:pPr>
            <a:br>
              <a:rPr lang="en-US">
                <a:solidFill>
                  <a:srgbClr val="FFFFFF"/>
                </a:solidFill>
              </a:rPr>
            </a:br>
            <a:r>
              <a:rPr lang="en-US">
                <a:solidFill>
                  <a:srgbClr val="FFFFFF"/>
                </a:solidFill>
              </a:rPr>
              <a:t>Cheating</a:t>
            </a:r>
            <a:r>
              <a:rPr lang="en-US" kern="1200">
                <a:solidFill>
                  <a:srgbClr val="FFFFFF"/>
                </a:solidFill>
                <a:latin typeface="+mj-lt"/>
                <a:ea typeface="+mj-ea"/>
                <a:cs typeface="+mj-cs"/>
              </a:rPr>
              <a:t> and Plagiarism: A Common Issue in Teaching</a:t>
            </a:r>
          </a:p>
        </p:txBody>
      </p:sp>
      <p:sp>
        <p:nvSpPr>
          <p:cNvPr id="2" name="TextBox 1">
            <a:extLst>
              <a:ext uri="{FF2B5EF4-FFF2-40B4-BE49-F238E27FC236}">
                <a16:creationId xmlns:a16="http://schemas.microsoft.com/office/drawing/2014/main" id="{9E339DFA-A449-4E66-91F7-C77B100637FB}"/>
              </a:ext>
            </a:extLst>
          </p:cNvPr>
          <p:cNvSpPr txBox="1"/>
          <p:nvPr/>
        </p:nvSpPr>
        <p:spPr>
          <a:xfrm>
            <a:off x="3607694" y="106110"/>
            <a:ext cx="4916510" cy="4540535"/>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2000" dirty="0">
                <a:cs typeface="Calibri"/>
              </a:rPr>
              <a:t>The most pressing issue is not necessarily students who cheat and plagiarize. It is your faculty members' responses to those occurrences.</a:t>
            </a:r>
            <a:endParaRPr lang="en-US" sz="2000">
              <a:cs typeface="Calibri"/>
            </a:endParaRPr>
          </a:p>
          <a:p>
            <a:pPr marL="285750" indent="-228600">
              <a:lnSpc>
                <a:spcPct val="90000"/>
              </a:lnSpc>
              <a:spcAft>
                <a:spcPts val="600"/>
              </a:spcAft>
              <a:buFont typeface="Arial" panose="020B0604020202020204" pitchFamily="34" charset="0"/>
              <a:buChar char="•"/>
            </a:pPr>
            <a:r>
              <a:rPr lang="en-US" sz="2000" dirty="0">
                <a:cs typeface="Calibri"/>
              </a:rPr>
              <a:t>How you support your faculty will make all the difference.</a:t>
            </a:r>
          </a:p>
          <a:p>
            <a:pPr marL="742950" lvl="1" indent="-228600">
              <a:lnSpc>
                <a:spcPct val="90000"/>
              </a:lnSpc>
              <a:spcAft>
                <a:spcPts val="600"/>
              </a:spcAft>
              <a:buFont typeface="Arial" panose="020B0604020202020204" pitchFamily="34" charset="0"/>
              <a:buChar char="•"/>
            </a:pPr>
            <a:endParaRPr lang="en-US" sz="2000" dirty="0">
              <a:cs typeface="Calibri"/>
            </a:endParaRPr>
          </a:p>
          <a:p>
            <a:pPr marL="285750" indent="-228600">
              <a:lnSpc>
                <a:spcPct val="90000"/>
              </a:lnSpc>
              <a:spcAft>
                <a:spcPts val="600"/>
              </a:spcAft>
              <a:buFont typeface="Arial" panose="020B0604020202020204" pitchFamily="34" charset="0"/>
              <a:buChar char="•"/>
            </a:pPr>
            <a:r>
              <a:rPr lang="en-US" sz="2000" b="1" i="1" dirty="0">
                <a:solidFill>
                  <a:srgbClr val="FF0000"/>
                </a:solidFill>
              </a:rPr>
              <a:t>The Reporting Problem: </a:t>
            </a:r>
            <a:r>
              <a:rPr lang="en-US" sz="2000" dirty="0"/>
              <a:t>There’s the most pressing ethical issue</a:t>
            </a:r>
            <a:endParaRPr lang="en-US" sz="2000" dirty="0">
              <a:cs typeface="Calibri"/>
            </a:endParaRPr>
          </a:p>
          <a:p>
            <a:pPr marL="742950" lvl="1" indent="-228600">
              <a:lnSpc>
                <a:spcPct val="90000"/>
              </a:lnSpc>
              <a:spcAft>
                <a:spcPts val="600"/>
              </a:spcAft>
              <a:buFont typeface="Arial" panose="020B0604020202020204" pitchFamily="34" charset="0"/>
              <a:buChar char="•"/>
            </a:pPr>
            <a:r>
              <a:rPr lang="en-US" sz="2000" dirty="0"/>
              <a:t>Fear of retribution</a:t>
            </a:r>
            <a:endParaRPr lang="en-US" sz="2000" dirty="0">
              <a:cs typeface="Calibri"/>
            </a:endParaRPr>
          </a:p>
          <a:p>
            <a:pPr marL="742950" lvl="1" indent="-228600">
              <a:lnSpc>
                <a:spcPct val="90000"/>
              </a:lnSpc>
              <a:spcAft>
                <a:spcPts val="600"/>
              </a:spcAft>
              <a:buFont typeface="Arial" panose="020B0604020202020204" pitchFamily="34" charset="0"/>
              <a:buChar char="•"/>
            </a:pPr>
            <a:r>
              <a:rPr lang="en-US" sz="2000" dirty="0"/>
              <a:t>Concerns about teaching evaluations</a:t>
            </a:r>
            <a:endParaRPr lang="en-US" sz="2000" dirty="0">
              <a:cs typeface="Calibri"/>
            </a:endParaRPr>
          </a:p>
          <a:p>
            <a:pPr marL="742950" lvl="1" indent="-228600">
              <a:lnSpc>
                <a:spcPct val="90000"/>
              </a:lnSpc>
              <a:spcAft>
                <a:spcPts val="600"/>
              </a:spcAft>
              <a:buFont typeface="Arial" panose="020B0604020202020204" pitchFamily="34" charset="0"/>
              <a:buChar char="•"/>
            </a:pPr>
            <a:r>
              <a:rPr lang="en-US" sz="2000" dirty="0"/>
              <a:t>Concerns about faculty reputation</a:t>
            </a:r>
            <a:endParaRPr lang="en-US" sz="2000" dirty="0">
              <a:cs typeface="Calibri"/>
            </a:endParaRPr>
          </a:p>
          <a:p>
            <a:pPr lvl="6" indent="-228600">
              <a:lnSpc>
                <a:spcPct val="90000"/>
              </a:lnSpc>
              <a:spcAft>
                <a:spcPts val="600"/>
              </a:spcAft>
              <a:buFont typeface="Arial" panose="020B0604020202020204" pitchFamily="34" charset="0"/>
              <a:buChar char="•"/>
            </a:pPr>
            <a:endParaRPr lang="en-US" sz="1200"/>
          </a:p>
          <a:p>
            <a:pPr lvl="1" indent="-228600">
              <a:lnSpc>
                <a:spcPct val="90000"/>
              </a:lnSpc>
              <a:spcAft>
                <a:spcPts val="600"/>
              </a:spcAft>
              <a:buFont typeface="Arial" panose="020B0604020202020204" pitchFamily="34" charset="0"/>
              <a:buChar char="•"/>
            </a:pPr>
            <a:endParaRPr lang="en-US"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2FE1-EA6A-0C96-038F-7FE906B86E0D}"/>
              </a:ext>
            </a:extLst>
          </p:cNvPr>
          <p:cNvSpPr>
            <a:spLocks noGrp="1"/>
          </p:cNvSpPr>
          <p:nvPr>
            <p:ph type="title"/>
          </p:nvPr>
        </p:nvSpPr>
        <p:spPr>
          <a:xfrm>
            <a:off x="4845333" y="124046"/>
            <a:ext cx="3658944" cy="477700"/>
          </a:xfrm>
        </p:spPr>
        <p:txBody>
          <a:bodyPr>
            <a:normAutofit/>
          </a:bodyPr>
          <a:lstStyle/>
          <a:p>
            <a:r>
              <a:rPr lang="en-US" dirty="0">
                <a:cs typeface="Calibri Light"/>
              </a:rPr>
              <a:t>Faculty Comments in Public</a:t>
            </a:r>
            <a:endParaRPr lang="en-US" dirty="0"/>
          </a:p>
        </p:txBody>
      </p:sp>
      <p:pic>
        <p:nvPicPr>
          <p:cNvPr id="5" name="Picture 5" descr="Two deer rutting">
            <a:extLst>
              <a:ext uri="{FF2B5EF4-FFF2-40B4-BE49-F238E27FC236}">
                <a16:creationId xmlns:a16="http://schemas.microsoft.com/office/drawing/2014/main" id="{120DD406-3295-FDCA-5E9D-C467EA2CB287}"/>
              </a:ext>
            </a:extLst>
          </p:cNvPr>
          <p:cNvPicPr>
            <a:picLocks noGrp="1" noChangeAspect="1"/>
          </p:cNvPicPr>
          <p:nvPr>
            <p:ph type="pic" idx="1"/>
          </p:nvPr>
        </p:nvPicPr>
        <p:blipFill rotWithShape="1">
          <a:blip r:embed="rId2"/>
          <a:srcRect l="7724" r="7724"/>
          <a:stretch/>
        </p:blipFill>
        <p:spPr>
          <a:xfrm>
            <a:off x="4845333" y="740569"/>
            <a:ext cx="3720194" cy="3241562"/>
          </a:xfrm>
        </p:spPr>
      </p:pic>
      <p:sp>
        <p:nvSpPr>
          <p:cNvPr id="4" name="Text Placeholder 3">
            <a:extLst>
              <a:ext uri="{FF2B5EF4-FFF2-40B4-BE49-F238E27FC236}">
                <a16:creationId xmlns:a16="http://schemas.microsoft.com/office/drawing/2014/main" id="{2EF3735D-95F5-26A0-3D90-191D79CA8363}"/>
              </a:ext>
            </a:extLst>
          </p:cNvPr>
          <p:cNvSpPr>
            <a:spLocks noGrp="1"/>
          </p:cNvSpPr>
          <p:nvPr>
            <p:ph type="body" sz="half" idx="2"/>
          </p:nvPr>
        </p:nvSpPr>
        <p:spPr>
          <a:xfrm>
            <a:off x="351567" y="124046"/>
            <a:ext cx="4215492" cy="4746422"/>
          </a:xfrm>
        </p:spPr>
        <p:txBody>
          <a:bodyPr vert="horz" lIns="91440" tIns="45720" rIns="91440" bIns="45720" rtlCol="0" anchor="t">
            <a:noAutofit/>
          </a:bodyPr>
          <a:lstStyle/>
          <a:p>
            <a:r>
              <a:rPr lang="en-US" sz="1800" b="1" dirty="0">
                <a:cs typeface="Calibri"/>
              </a:rPr>
              <a:t>The Harm in Hallway "Discussions":</a:t>
            </a:r>
          </a:p>
          <a:p>
            <a:pPr marL="285750" indent="-285750">
              <a:buChar char="•"/>
            </a:pPr>
            <a:r>
              <a:rPr lang="en-US" sz="1800" dirty="0">
                <a:cs typeface="Calibri"/>
              </a:rPr>
              <a:t>Faculty A says X about Faculty B to Faculty C</a:t>
            </a:r>
          </a:p>
          <a:p>
            <a:pPr marL="285750" indent="-285750">
              <a:buChar char="•"/>
            </a:pPr>
            <a:r>
              <a:rPr lang="en-US" sz="1800" dirty="0">
                <a:cs typeface="Calibri"/>
              </a:rPr>
              <a:t>Several staff members hear Faculty A. It's all loud and clear</a:t>
            </a:r>
          </a:p>
          <a:p>
            <a:pPr marL="285750" indent="-285750">
              <a:buChar char="•"/>
            </a:pPr>
            <a:r>
              <a:rPr lang="en-US" sz="1800" dirty="0">
                <a:cs typeface="Calibri"/>
              </a:rPr>
              <a:t>Faculty B is around the corner in the mail room and hears the WHOLE conversation</a:t>
            </a:r>
          </a:p>
          <a:p>
            <a:pPr marL="285750" indent="-285750">
              <a:buChar char="•"/>
            </a:pPr>
            <a:r>
              <a:rPr lang="en-US" sz="1800" dirty="0">
                <a:cs typeface="Calibri"/>
              </a:rPr>
              <a:t>Faculty A continues to trash Faculty B</a:t>
            </a:r>
          </a:p>
          <a:p>
            <a:pPr marL="285750" indent="-285750">
              <a:buChar char="•"/>
            </a:pPr>
            <a:r>
              <a:rPr lang="en-US" sz="1800" dirty="0">
                <a:cs typeface="Calibri"/>
              </a:rPr>
              <a:t>Faculty B leaves your department visibly distraught. </a:t>
            </a:r>
          </a:p>
          <a:p>
            <a:pPr marL="285750" indent="-285750">
              <a:buChar char="•"/>
            </a:pPr>
            <a:r>
              <a:rPr lang="en-US" sz="1800" dirty="0">
                <a:cs typeface="Calibri"/>
              </a:rPr>
              <a:t>Two faculty members and a staff member report the hallway "discussion" to you the next day</a:t>
            </a:r>
          </a:p>
          <a:p>
            <a:pPr marL="285750" indent="-285750">
              <a:buChar char="•"/>
            </a:pPr>
            <a:r>
              <a:rPr lang="en-US" sz="1800" dirty="0">
                <a:cs typeface="Calibri"/>
              </a:rPr>
              <a:t>What should you do?</a:t>
            </a:r>
            <a:endParaRPr lang="en-US" sz="1800" dirty="0">
              <a:ea typeface="Calibri"/>
              <a:cs typeface="Calibri"/>
            </a:endParaRPr>
          </a:p>
        </p:txBody>
      </p:sp>
      <p:sp>
        <p:nvSpPr>
          <p:cNvPr id="6" name="TextBox 5">
            <a:extLst>
              <a:ext uri="{FF2B5EF4-FFF2-40B4-BE49-F238E27FC236}">
                <a16:creationId xmlns:a16="http://schemas.microsoft.com/office/drawing/2014/main" id="{EB957D16-ED40-785B-6F6D-33DB846A7645}"/>
              </a:ext>
            </a:extLst>
          </p:cNvPr>
          <p:cNvSpPr txBox="1"/>
          <p:nvPr/>
        </p:nvSpPr>
        <p:spPr>
          <a:xfrm>
            <a:off x="5056414" y="4071257"/>
            <a:ext cx="32983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Stock image</a:t>
            </a:r>
            <a:endParaRPr lang="en-US" dirty="0"/>
          </a:p>
        </p:txBody>
      </p:sp>
    </p:spTree>
    <p:extLst>
      <p:ext uri="{BB962C8B-B14F-4D97-AF65-F5344CB8AC3E}">
        <p14:creationId xmlns:p14="http://schemas.microsoft.com/office/powerpoint/2010/main" val="389910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766762"/>
            <a:ext cx="532209" cy="1571626"/>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628308"/>
            <a:ext cx="302419" cy="1279073"/>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480670"/>
            <a:ext cx="126206" cy="1284896"/>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476787"/>
            <a:ext cx="246459" cy="130677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Rectangle 63">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476786"/>
            <a:ext cx="8180897" cy="115609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CF84AE6-D973-4928-8765-1EEF896FA5A5}"/>
              </a:ext>
            </a:extLst>
          </p:cNvPr>
          <p:cNvSpPr>
            <a:spLocks noGrp="1"/>
          </p:cNvSpPr>
          <p:nvPr>
            <p:ph type="title"/>
          </p:nvPr>
        </p:nvSpPr>
        <p:spPr>
          <a:xfrm>
            <a:off x="718879" y="600294"/>
            <a:ext cx="7698523" cy="909076"/>
          </a:xfrm>
        </p:spPr>
        <p:txBody>
          <a:bodyPr vert="horz" lIns="91440" tIns="45720" rIns="91440" bIns="45720" rtlCol="0" anchor="ctr">
            <a:normAutofit/>
          </a:bodyPr>
          <a:lstStyle/>
          <a:p>
            <a:pPr defTabSz="914400">
              <a:spcBef>
                <a:spcPct val="0"/>
              </a:spcBef>
            </a:pPr>
            <a:r>
              <a:rPr lang="en-US" sz="2800" kern="1200" dirty="0">
                <a:solidFill>
                  <a:srgbClr val="FFFFFF"/>
                </a:solidFill>
                <a:latin typeface="+mj-lt"/>
                <a:ea typeface="+mj-ea"/>
                <a:cs typeface="+mj-cs"/>
              </a:rPr>
              <a:t>Another Amusing Example: </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Your Faculty and Their Teaching Assignment(s)</a:t>
            </a:r>
          </a:p>
        </p:txBody>
      </p:sp>
      <p:sp>
        <p:nvSpPr>
          <p:cNvPr id="3" name="Text Placeholder 2">
            <a:extLst>
              <a:ext uri="{FF2B5EF4-FFF2-40B4-BE49-F238E27FC236}">
                <a16:creationId xmlns:a16="http://schemas.microsoft.com/office/drawing/2014/main" id="{0E0CEB68-B8C9-42A3-9A40-CFF3FEC15B3A}"/>
              </a:ext>
            </a:extLst>
          </p:cNvPr>
          <p:cNvSpPr>
            <a:spLocks noGrp="1"/>
          </p:cNvSpPr>
          <p:nvPr>
            <p:ph type="body" idx="1"/>
          </p:nvPr>
        </p:nvSpPr>
        <p:spPr>
          <a:xfrm>
            <a:off x="839491" y="1509370"/>
            <a:ext cx="8142887" cy="3634130"/>
          </a:xfrm>
        </p:spPr>
        <p:txBody>
          <a:bodyPr spcFirstLastPara="1" vert="horz" wrap="square" lIns="91440" tIns="45720" rIns="91440" bIns="45720" rtlCol="0" anchor="ctr" anchorCtr="0">
            <a:noAutofit/>
          </a:bodyPr>
          <a:lstStyle/>
          <a:p>
            <a:pPr marL="0" indent="0" defTabSz="914400">
              <a:spcAft>
                <a:spcPts val="600"/>
              </a:spcAft>
              <a:buNone/>
            </a:pPr>
            <a:endParaRPr lang="en-US" sz="1600" dirty="0"/>
          </a:p>
          <a:p>
            <a:pPr marL="0" indent="0" defTabSz="914400">
              <a:spcAft>
                <a:spcPts val="600"/>
              </a:spcAft>
              <a:buNone/>
            </a:pPr>
            <a:r>
              <a:rPr lang="en-US" sz="1800" dirty="0">
                <a:cs typeface="Calibri" panose="020F0502020204030204"/>
              </a:rPr>
              <a:t>Associate Prof M receives largely negative student evaluations every semester</a:t>
            </a:r>
          </a:p>
          <a:p>
            <a:pPr marL="0" indent="0" defTabSz="914400">
              <a:spcAft>
                <a:spcPts val="600"/>
              </a:spcAft>
              <a:buNone/>
            </a:pPr>
            <a:r>
              <a:rPr lang="en-US" sz="1800" dirty="0">
                <a:cs typeface="Calibri" panose="020F0502020204030204"/>
              </a:rPr>
              <a:t>He rarely holds office hours and cancels class at least 5-6x per term</a:t>
            </a:r>
            <a:endParaRPr lang="en-US" sz="1800" dirty="0"/>
          </a:p>
          <a:p>
            <a:pPr marL="0" indent="0" defTabSz="914400">
              <a:spcAft>
                <a:spcPts val="600"/>
              </a:spcAft>
              <a:buNone/>
            </a:pPr>
            <a:r>
              <a:rPr lang="en-US" sz="1800" dirty="0">
                <a:cs typeface="Calibri"/>
              </a:rPr>
              <a:t>Most students reported that last semester, he </a:t>
            </a:r>
            <a:r>
              <a:rPr lang="en-US" sz="1800" i="1" dirty="0">
                <a:solidFill>
                  <a:srgbClr val="FF0000"/>
                </a:solidFill>
                <a:cs typeface="Calibri"/>
              </a:rPr>
              <a:t>cancelled class EVERY Tuesday, every week</a:t>
            </a:r>
            <a:endParaRPr lang="en-US" sz="1800" i="1" dirty="0">
              <a:solidFill>
                <a:srgbClr val="FF0000"/>
              </a:solidFill>
            </a:endParaRPr>
          </a:p>
          <a:p>
            <a:pPr marL="0" indent="0" defTabSz="914400">
              <a:spcAft>
                <a:spcPts val="600"/>
              </a:spcAft>
              <a:buNone/>
            </a:pPr>
            <a:r>
              <a:rPr lang="en-US" sz="1800" dirty="0">
                <a:cs typeface="Calibri"/>
              </a:rPr>
              <a:t>At the end of the term, the </a:t>
            </a:r>
            <a:r>
              <a:rPr lang="en-US" sz="1800" dirty="0">
                <a:solidFill>
                  <a:srgbClr val="FF0000"/>
                </a:solidFill>
                <a:cs typeface="Calibri"/>
              </a:rPr>
              <a:t>local state college dean </a:t>
            </a:r>
            <a:r>
              <a:rPr lang="en-US" sz="1800" dirty="0">
                <a:cs typeface="Calibri"/>
              </a:rPr>
              <a:t>calls your office asking where your associate prof is since he has failed to submit grades for the term at the state college.</a:t>
            </a:r>
          </a:p>
          <a:p>
            <a:pPr marL="0" indent="0" defTabSz="914400">
              <a:spcAft>
                <a:spcPts val="600"/>
              </a:spcAft>
              <a:buNone/>
            </a:pPr>
            <a:r>
              <a:rPr lang="en-US" sz="1800" dirty="0">
                <a:cs typeface="Calibri"/>
              </a:rPr>
              <a:t>You are </a:t>
            </a:r>
            <a:r>
              <a:rPr lang="en-US" sz="1800" dirty="0">
                <a:solidFill>
                  <a:srgbClr val="FF0000"/>
                </a:solidFill>
                <a:cs typeface="Calibri"/>
              </a:rPr>
              <a:t>informed by YOUR dean </a:t>
            </a:r>
            <a:r>
              <a:rPr lang="en-US" sz="1800" dirty="0">
                <a:cs typeface="Calibri"/>
              </a:rPr>
              <a:t>that the associate prof is teaching at the state college AND one of his classes in your department meets in F2F mode at THE EXACT ITME OF DAY TWO DAYS A WEEK that he is scheduled to teach a class at the state college.</a:t>
            </a:r>
          </a:p>
          <a:p>
            <a:pPr marL="0" indent="0" defTabSz="914400">
              <a:spcAft>
                <a:spcPts val="600"/>
              </a:spcAft>
              <a:buNone/>
            </a:pPr>
            <a:r>
              <a:rPr lang="en-US" sz="1800" dirty="0">
                <a:cs typeface="Calibri"/>
              </a:rPr>
              <a:t>What should you do?</a:t>
            </a:r>
            <a:endParaRPr lang="en-US" sz="1800" dirty="0"/>
          </a:p>
        </p:txBody>
      </p:sp>
    </p:spTree>
    <p:extLst>
      <p:ext uri="{BB962C8B-B14F-4D97-AF65-F5344CB8AC3E}">
        <p14:creationId xmlns:p14="http://schemas.microsoft.com/office/powerpoint/2010/main" val="232111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4335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5695F-3F7F-4159-882C-CCE1412785ED}"/>
              </a:ext>
            </a:extLst>
          </p:cNvPr>
          <p:cNvSpPr>
            <a:spLocks noGrp="1"/>
          </p:cNvSpPr>
          <p:nvPr>
            <p:ph type="title"/>
          </p:nvPr>
        </p:nvSpPr>
        <p:spPr>
          <a:xfrm>
            <a:off x="628650" y="273843"/>
            <a:ext cx="7886700" cy="994173"/>
          </a:xfrm>
        </p:spPr>
        <p:txBody>
          <a:bodyPr vert="horz" lIns="91440" tIns="45720" rIns="91440" bIns="45720" rtlCol="0" anchor="ctr">
            <a:normAutofit/>
          </a:bodyPr>
          <a:lstStyle/>
          <a:p>
            <a:pPr defTabSz="914400">
              <a:spcBef>
                <a:spcPct val="0"/>
              </a:spcBef>
            </a:pPr>
            <a:r>
              <a:rPr lang="en-US" sz="3500" kern="1200">
                <a:solidFill>
                  <a:srgbClr val="FFFFFF"/>
                </a:solidFill>
                <a:latin typeface="+mj-lt"/>
                <a:ea typeface="+mj-ea"/>
                <a:cs typeface="+mj-cs"/>
              </a:rPr>
              <a:t>	The Case of the Absent Professor</a:t>
            </a:r>
          </a:p>
        </p:txBody>
      </p:sp>
      <p:sp>
        <p:nvSpPr>
          <p:cNvPr id="3" name="Text Placeholder 2">
            <a:extLst>
              <a:ext uri="{FF2B5EF4-FFF2-40B4-BE49-F238E27FC236}">
                <a16:creationId xmlns:a16="http://schemas.microsoft.com/office/drawing/2014/main" id="{3331ABCE-CA34-4008-8D53-0DDE3F854232}"/>
              </a:ext>
            </a:extLst>
          </p:cNvPr>
          <p:cNvSpPr>
            <a:spLocks noGrp="1"/>
          </p:cNvSpPr>
          <p:nvPr>
            <p:ph type="body" idx="1"/>
          </p:nvPr>
        </p:nvSpPr>
        <p:spPr>
          <a:xfrm>
            <a:off x="73479" y="1433512"/>
            <a:ext cx="9018813" cy="3716281"/>
          </a:xfrm>
        </p:spPr>
        <p:txBody>
          <a:bodyPr spcFirstLastPara="1" vert="horz" wrap="square" lIns="91440" tIns="45720" rIns="91440" bIns="45720" rtlCol="0" anchor="t" anchorCtr="0">
            <a:noAutofit/>
          </a:bodyPr>
          <a:lstStyle/>
          <a:p>
            <a:pPr marL="285750" indent="-285750" defTabSz="914400">
              <a:spcAft>
                <a:spcPts val="600"/>
              </a:spcAft>
            </a:pPr>
            <a:r>
              <a:rPr lang="en-US" sz="2000" dirty="0">
                <a:cs typeface="Calibri" panose="020F0502020204030204"/>
              </a:rPr>
              <a:t>Professor Zing has been at your university for 10 years. </a:t>
            </a:r>
          </a:p>
          <a:p>
            <a:pPr marL="285750" indent="-285750" defTabSz="914400">
              <a:spcAft>
                <a:spcPts val="600"/>
              </a:spcAft>
            </a:pPr>
            <a:r>
              <a:rPr lang="en-US" sz="2000" dirty="0">
                <a:cs typeface="Calibri" panose="020F0502020204030204"/>
              </a:rPr>
              <a:t>Professor Zing has an aging, ill parent in England. He arranges FMLA with HR to take care of her in the spring term. </a:t>
            </a:r>
          </a:p>
          <a:p>
            <a:pPr marL="285750" indent="-285750" defTabSz="914400">
              <a:spcAft>
                <a:spcPts val="600"/>
              </a:spcAft>
            </a:pPr>
            <a:r>
              <a:rPr lang="en-US" sz="2000" dirty="0">
                <a:cs typeface="Calibri" panose="020F0502020204030204"/>
              </a:rPr>
              <a:t>You and HR approve Prof. Zing to teach 3 online classes and 35% research. He will have no service duties since he cannot be on campus.</a:t>
            </a:r>
          </a:p>
          <a:p>
            <a:pPr marL="285750" indent="-285750" defTabSz="914400">
              <a:spcAft>
                <a:spcPts val="600"/>
              </a:spcAft>
            </a:pPr>
            <a:r>
              <a:rPr lang="en-US" sz="2000" dirty="0">
                <a:cs typeface="Calibri" panose="020F0502020204030204"/>
              </a:rPr>
              <a:t>In the middle of the spring term, you find out from a friend in Denmark that:</a:t>
            </a:r>
          </a:p>
          <a:p>
            <a:pPr defTabSz="914400">
              <a:spcAft>
                <a:spcPts val="600"/>
              </a:spcAft>
            </a:pPr>
            <a:r>
              <a:rPr lang="en-US" sz="2000" dirty="0">
                <a:cs typeface="Calibri" panose="020F0502020204030204"/>
              </a:rPr>
              <a:t>Prof. Zing is at her university in Denmark, where he is preparing his tenure application. Your friend says she saw Prof. Zing yesterday, and he asked her not to tell </a:t>
            </a:r>
            <a:r>
              <a:rPr lang="en-US" sz="2000" i="1" dirty="0">
                <a:cs typeface="Calibri" panose="020F0502020204030204"/>
              </a:rPr>
              <a:t>YOU</a:t>
            </a:r>
            <a:r>
              <a:rPr lang="en-US" sz="2000" dirty="0">
                <a:cs typeface="Calibri" panose="020F0502020204030204"/>
              </a:rPr>
              <a:t> that she saw him there.</a:t>
            </a:r>
          </a:p>
          <a:p>
            <a:pPr defTabSz="914400">
              <a:spcAft>
                <a:spcPts val="600"/>
              </a:spcAft>
            </a:pPr>
            <a:r>
              <a:rPr lang="en-US" sz="1800" dirty="0">
                <a:cs typeface="Calibri" panose="020F0502020204030204"/>
              </a:rPr>
              <a:t>WHAT SHOULD YOU DO?</a:t>
            </a:r>
          </a:p>
          <a:p>
            <a:pPr marL="285750" indent="-285750" defTabSz="914400">
              <a:spcAft>
                <a:spcPts val="600"/>
              </a:spcAft>
            </a:pPr>
            <a:endParaRPr lang="en-US" sz="1800" dirty="0">
              <a:cs typeface="Calibri" panose="020F0502020204030204"/>
            </a:endParaRPr>
          </a:p>
          <a:p>
            <a:pPr marL="0" indent="0" defTabSz="914400">
              <a:spcAft>
                <a:spcPts val="600"/>
              </a:spcAft>
              <a:buNone/>
            </a:pPr>
            <a:endParaRPr lang="en-US" sz="1800" dirty="0">
              <a:cs typeface="Calibri" panose="020F0502020204030204"/>
            </a:endParaRPr>
          </a:p>
        </p:txBody>
      </p:sp>
    </p:spTree>
    <p:extLst>
      <p:ext uri="{BB962C8B-B14F-4D97-AF65-F5344CB8AC3E}">
        <p14:creationId xmlns:p14="http://schemas.microsoft.com/office/powerpoint/2010/main" val="661239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340485"/>
            <a:ext cx="5006340" cy="1408359"/>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5BBE8D6-DD91-51CB-0BA8-2C793205284A}"/>
              </a:ext>
            </a:extLst>
          </p:cNvPr>
          <p:cNvSpPr>
            <a:spLocks noGrp="1"/>
          </p:cNvSpPr>
          <p:nvPr>
            <p:ph type="title"/>
          </p:nvPr>
        </p:nvSpPr>
        <p:spPr>
          <a:xfrm>
            <a:off x="548640" y="548640"/>
            <a:ext cx="4567428" cy="1069848"/>
          </a:xfrm>
        </p:spPr>
        <p:txBody>
          <a:bodyPr vert="horz" lIns="91440" tIns="45720" rIns="91440" bIns="45720" rtlCol="0" anchor="ctr">
            <a:normAutofit/>
          </a:bodyPr>
          <a:lstStyle/>
          <a:p>
            <a:pPr defTabSz="914400">
              <a:spcBef>
                <a:spcPct val="0"/>
              </a:spcBef>
            </a:pPr>
            <a:r>
              <a:rPr lang="en-US" sz="3400" kern="1200" dirty="0">
                <a:solidFill>
                  <a:srgbClr val="FFFFFF"/>
                </a:solidFill>
                <a:latin typeface="+mj-lt"/>
                <a:ea typeface="+mj-ea"/>
                <a:cs typeface="+mj-cs"/>
              </a:rPr>
              <a:t>Another health-related case</a:t>
            </a:r>
            <a:r>
              <a:rPr lang="en-US" sz="3400" dirty="0">
                <a:solidFill>
                  <a:srgbClr val="FFFFFF"/>
                </a:solidFill>
              </a:rPr>
              <a:t>: What's Right??</a:t>
            </a:r>
            <a:endParaRPr lang="en-US" sz="3400" kern="1200" dirty="0">
              <a:solidFill>
                <a:srgbClr val="FFFFFF"/>
              </a:solidFill>
              <a:latin typeface="+mj-lt"/>
              <a:ea typeface="+mj-ea"/>
              <a:cs typeface="+mj-cs"/>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346302"/>
            <a:ext cx="1612020" cy="140254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339866"/>
            <a:ext cx="1612018" cy="140897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1860717"/>
            <a:ext cx="8448154" cy="293859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6450B934-85D4-5054-C4B1-9223901F250C}"/>
              </a:ext>
            </a:extLst>
          </p:cNvPr>
          <p:cNvSpPr>
            <a:spLocks noGrp="1"/>
          </p:cNvSpPr>
          <p:nvPr>
            <p:ph type="body" idx="1"/>
          </p:nvPr>
        </p:nvSpPr>
        <p:spPr>
          <a:xfrm>
            <a:off x="341721" y="1946388"/>
            <a:ext cx="8383723" cy="3127636"/>
          </a:xfrm>
        </p:spPr>
        <p:txBody>
          <a:bodyPr vert="horz" lIns="91440" tIns="45720" rIns="91440" bIns="45720" rtlCol="0" anchor="ctr">
            <a:noAutofit/>
          </a:bodyPr>
          <a:lstStyle/>
          <a:p>
            <a:pPr marL="285750" indent="-285750" defTabSz="914400">
              <a:spcAft>
                <a:spcPts val="600"/>
              </a:spcAft>
            </a:pPr>
            <a:r>
              <a:rPr lang="en-US" sz="1800" dirty="0">
                <a:cs typeface="Calibri" panose="020F0502020204030204"/>
              </a:rPr>
              <a:t>Marching band student – health condition causing loss of consciousness</a:t>
            </a:r>
          </a:p>
          <a:p>
            <a:pPr marL="285750" indent="-285750" defTabSz="914400">
              <a:spcAft>
                <a:spcPts val="600"/>
              </a:spcAft>
            </a:pPr>
            <a:r>
              <a:rPr lang="en-US" sz="1800" dirty="0">
                <a:cs typeface="Calibri" panose="020F0502020204030204"/>
              </a:rPr>
              <a:t>Carries a heavy instrument; climbs bleachers during non-marching time</a:t>
            </a:r>
          </a:p>
          <a:p>
            <a:pPr marL="285750" indent="-285750" defTabSz="914400">
              <a:spcAft>
                <a:spcPts val="600"/>
              </a:spcAft>
            </a:pPr>
            <a:r>
              <a:rPr lang="en-US" sz="1800" dirty="0">
                <a:cs typeface="Calibri" panose="020F0502020204030204"/>
              </a:rPr>
              <a:t>She says a friend will watch out for her. No need to call 911. She always wakes up within a minute or two</a:t>
            </a:r>
          </a:p>
          <a:p>
            <a:pPr marL="285750" indent="-285750" defTabSz="914400">
              <a:spcAft>
                <a:spcPts val="600"/>
              </a:spcAft>
            </a:pPr>
            <a:r>
              <a:rPr lang="en-US" sz="1800" dirty="0">
                <a:cs typeface="Calibri" panose="020F0502020204030204"/>
              </a:rPr>
              <a:t>The </a:t>
            </a:r>
            <a:r>
              <a:rPr lang="en-US" sz="1800" dirty="0" err="1">
                <a:cs typeface="Calibri" panose="020F0502020204030204"/>
              </a:rPr>
              <a:t>assoc</a:t>
            </a:r>
            <a:r>
              <a:rPr lang="en-US" sz="1800" dirty="0">
                <a:cs typeface="Calibri" panose="020F0502020204030204"/>
              </a:rPr>
              <a:t> dean asks you to ask the student to go to Student Accessibility/Disability Services for an accommodation. In the meantime, the student cannot march for practice or during game-time.</a:t>
            </a:r>
          </a:p>
          <a:p>
            <a:pPr marL="285750" indent="-285750" defTabSz="914400">
              <a:spcAft>
                <a:spcPts val="600"/>
              </a:spcAft>
            </a:pPr>
            <a:r>
              <a:rPr lang="en-US" sz="1800" dirty="0">
                <a:cs typeface="Calibri" panose="020F0502020204030204"/>
              </a:rPr>
              <a:t>A university lawyer calls you the next day: you cannot prohibit the student from marching, practicing, or playing in the band. Not to allow her to participate is discrimination and it will not be tolerated.</a:t>
            </a:r>
          </a:p>
          <a:p>
            <a:pPr marL="285750" indent="-285750" defTabSz="914400">
              <a:spcAft>
                <a:spcPts val="600"/>
              </a:spcAft>
            </a:pPr>
            <a:r>
              <a:rPr lang="en-US" sz="1800" dirty="0">
                <a:cs typeface="Calibri" panose="020F0502020204030204"/>
              </a:rPr>
              <a:t>The university will call 911 if the student faints during any activity of the band.</a:t>
            </a:r>
          </a:p>
        </p:txBody>
      </p:sp>
      <p:pic>
        <p:nvPicPr>
          <p:cNvPr id="4" name="Picture 4" descr="Marching drums">
            <a:extLst>
              <a:ext uri="{FF2B5EF4-FFF2-40B4-BE49-F238E27FC236}">
                <a16:creationId xmlns:a16="http://schemas.microsoft.com/office/drawing/2014/main" id="{F19A8DBE-CA48-95EC-F563-D5E57B97A957}"/>
              </a:ext>
            </a:extLst>
          </p:cNvPr>
          <p:cNvPicPr>
            <a:picLocks noChangeAspect="1"/>
          </p:cNvPicPr>
          <p:nvPr/>
        </p:nvPicPr>
        <p:blipFill>
          <a:blip r:embed="rId2"/>
          <a:stretch>
            <a:fillRect/>
          </a:stretch>
        </p:blipFill>
        <p:spPr>
          <a:xfrm>
            <a:off x="6167195" y="342785"/>
            <a:ext cx="2090058" cy="1397114"/>
          </a:xfrm>
          <a:prstGeom prst="rect">
            <a:avLst/>
          </a:prstGeom>
        </p:spPr>
      </p:pic>
    </p:spTree>
    <p:extLst>
      <p:ext uri="{BB962C8B-B14F-4D97-AF65-F5344CB8AC3E}">
        <p14:creationId xmlns:p14="http://schemas.microsoft.com/office/powerpoint/2010/main" val="3927805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422938"/>
            <a:ext cx="3089954" cy="4483961"/>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9785A7B-AD6F-C7AF-4EBE-17EF70E52BA4}"/>
              </a:ext>
            </a:extLst>
          </p:cNvPr>
          <p:cNvSpPr>
            <a:spLocks noGrp="1"/>
          </p:cNvSpPr>
          <p:nvPr>
            <p:ph type="title"/>
          </p:nvPr>
        </p:nvSpPr>
        <p:spPr>
          <a:xfrm>
            <a:off x="823851" y="664238"/>
            <a:ext cx="2422352" cy="3468452"/>
          </a:xfrm>
        </p:spPr>
        <p:txBody>
          <a:bodyPr vert="horz" lIns="91440" tIns="45720" rIns="91440" bIns="45720" rtlCol="0" anchor="ctr">
            <a:normAutofit/>
          </a:bodyPr>
          <a:lstStyle/>
          <a:p>
            <a:pPr defTabSz="914400">
              <a:spcBef>
                <a:spcPct val="0"/>
              </a:spcBef>
            </a:pPr>
            <a:r>
              <a:rPr lang="en-US" sz="4400" dirty="0">
                <a:solidFill>
                  <a:srgbClr val="FFFFFF"/>
                </a:solidFill>
                <a:cs typeface="Calibri Light"/>
              </a:rPr>
              <a:t>More Good Deeds Going Punished</a:t>
            </a:r>
            <a:endParaRPr lang="en-US" sz="44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25D3CD3B-0007-6F4C-7824-0EAE11DB35CA}"/>
              </a:ext>
            </a:extLst>
          </p:cNvPr>
          <p:cNvSpPr>
            <a:spLocks noGrp="1"/>
          </p:cNvSpPr>
          <p:nvPr>
            <p:ph type="body" idx="1"/>
          </p:nvPr>
        </p:nvSpPr>
        <p:spPr>
          <a:xfrm>
            <a:off x="3559860" y="98181"/>
            <a:ext cx="5525286" cy="4953979"/>
          </a:xfrm>
        </p:spPr>
        <p:txBody>
          <a:bodyPr vert="horz" lIns="91440" tIns="45720" rIns="91440" bIns="45720" rtlCol="0" anchor="ctr">
            <a:normAutofit/>
          </a:bodyPr>
          <a:lstStyle/>
          <a:p>
            <a:pPr marL="228600" indent="0" defTabSz="914400">
              <a:buNone/>
            </a:pPr>
            <a:r>
              <a:rPr lang="en-US" sz="1800" dirty="0">
                <a:cs typeface="Calibri" panose="020F0502020204030204"/>
              </a:rPr>
              <a:t>You have been Chair for a couple years (or associate dean for 12). You moved through the ranks from within the department.</a:t>
            </a:r>
            <a:endParaRPr lang="en-US" dirty="0"/>
          </a:p>
          <a:p>
            <a:pPr marL="228600" indent="0" defTabSz="914400">
              <a:buNone/>
            </a:pPr>
            <a:endParaRPr lang="en-US" sz="1800" dirty="0">
              <a:cs typeface="Calibri" panose="020F0502020204030204"/>
            </a:endParaRPr>
          </a:p>
          <a:p>
            <a:pPr marL="228600" indent="0" defTabSz="914400">
              <a:buNone/>
            </a:pPr>
            <a:r>
              <a:rPr lang="en-US" sz="1800" dirty="0">
                <a:cs typeface="Calibri" panose="020F0502020204030204"/>
              </a:rPr>
              <a:t>Many faculty members are your friends.</a:t>
            </a:r>
          </a:p>
          <a:p>
            <a:pPr marL="228600" indent="0" defTabSz="914400">
              <a:buNone/>
            </a:pPr>
            <a:endParaRPr lang="en-US" sz="1800" dirty="0">
              <a:cs typeface="Calibri" panose="020F0502020204030204"/>
            </a:endParaRPr>
          </a:p>
          <a:p>
            <a:pPr marL="228600" indent="0" defTabSz="914400">
              <a:buNone/>
            </a:pPr>
            <a:r>
              <a:rPr lang="en-US" sz="1800" dirty="0">
                <a:cs typeface="Calibri" panose="020F0502020204030204"/>
              </a:rPr>
              <a:t>What are you to do and why must you do it in cases like these, no matter who the faculty person is and the relationship you have/had with them?</a:t>
            </a:r>
          </a:p>
          <a:p>
            <a:pPr marL="228600" indent="0" defTabSz="914400">
              <a:buNone/>
            </a:pPr>
            <a:endParaRPr lang="en-US" sz="1800" dirty="0">
              <a:cs typeface="Calibri" panose="020F0502020204030204"/>
            </a:endParaRPr>
          </a:p>
          <a:p>
            <a:pPr marL="228600" indent="0" defTabSz="914400">
              <a:buNone/>
            </a:pPr>
            <a:r>
              <a:rPr lang="en-US" sz="1800" dirty="0">
                <a:cs typeface="Calibri" panose="020F0502020204030204"/>
              </a:rPr>
              <a:t>1. "Missing" faculty member</a:t>
            </a:r>
          </a:p>
          <a:p>
            <a:pPr marL="228600" indent="0" defTabSz="914400">
              <a:buNone/>
            </a:pPr>
            <a:r>
              <a:rPr lang="en-US" sz="1800" dirty="0">
                <a:cs typeface="Calibri" panose="020F0502020204030204"/>
              </a:rPr>
              <a:t>2. Insufficient or missing sick leave reporting</a:t>
            </a:r>
          </a:p>
          <a:p>
            <a:pPr marL="228600" indent="0" defTabSz="914400">
              <a:buNone/>
            </a:pPr>
            <a:r>
              <a:rPr lang="en-US" sz="1800" dirty="0">
                <a:cs typeface="Calibri" panose="020F0502020204030204"/>
              </a:rPr>
              <a:t>3. Threat of suicide</a:t>
            </a:r>
          </a:p>
          <a:p>
            <a:pPr marL="228600" indent="0" defTabSz="914400">
              <a:buNone/>
            </a:pPr>
            <a:r>
              <a:rPr lang="en-US" sz="1800" dirty="0">
                <a:cs typeface="Calibri" panose="020F0502020204030204"/>
              </a:rPr>
              <a:t>4. "Counseling" sessions</a:t>
            </a:r>
          </a:p>
          <a:p>
            <a:pPr marL="228600" indent="0" defTabSz="914400">
              <a:buNone/>
            </a:pPr>
            <a:r>
              <a:rPr lang="en-US" sz="1800" dirty="0">
                <a:cs typeface="Calibri" panose="020F0502020204030204"/>
              </a:rPr>
              <a:t>5. Willful violation of policies, procedures, or laws</a:t>
            </a:r>
          </a:p>
          <a:p>
            <a:pPr marL="228600" indent="0" defTabSz="914400">
              <a:buNone/>
            </a:pPr>
            <a:r>
              <a:rPr lang="en-US" sz="1800" dirty="0">
                <a:cs typeface="Calibri" panose="020F0502020204030204"/>
              </a:rPr>
              <a:t>6. Insufficient research productivity</a:t>
            </a:r>
          </a:p>
          <a:p>
            <a:pPr marL="228600" indent="0" defTabSz="914400">
              <a:buNone/>
            </a:pPr>
            <a:endParaRPr lang="en-US" sz="1800" dirty="0">
              <a:cs typeface="Calibri" panose="020F0502020204030204"/>
            </a:endParaRPr>
          </a:p>
          <a:p>
            <a:pPr marL="228600" indent="0" defTabSz="914400">
              <a:buNone/>
            </a:pPr>
            <a:endParaRPr lang="en-US" sz="1800" dirty="0">
              <a:cs typeface="Calibri" panose="020F0502020204030204"/>
            </a:endParaRPr>
          </a:p>
        </p:txBody>
      </p:sp>
    </p:spTree>
    <p:extLst>
      <p:ext uri="{BB962C8B-B14F-4D97-AF65-F5344CB8AC3E}">
        <p14:creationId xmlns:p14="http://schemas.microsoft.com/office/powerpoint/2010/main" val="2164720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008973-65FB-40C1-893A-A58712593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F77943-FA72-4226-BC63-22F97D7EB9EA}"/>
              </a:ext>
            </a:extLst>
          </p:cNvPr>
          <p:cNvSpPr>
            <a:spLocks noGrp="1"/>
          </p:cNvSpPr>
          <p:nvPr>
            <p:ph type="title"/>
          </p:nvPr>
        </p:nvSpPr>
        <p:spPr>
          <a:xfrm>
            <a:off x="445770" y="270329"/>
            <a:ext cx="5218026" cy="4730931"/>
          </a:xfrm>
        </p:spPr>
        <p:txBody>
          <a:bodyPr vert="horz" lIns="91440" tIns="45720" rIns="91440" bIns="45720" rtlCol="0" anchor="ctr">
            <a:normAutofit fontScale="90000"/>
          </a:bodyPr>
          <a:lstStyle/>
          <a:p>
            <a:pPr defTabSz="914400">
              <a:spcBef>
                <a:spcPct val="0"/>
              </a:spcBef>
            </a:pPr>
            <a:r>
              <a:rPr lang="en-US" sz="2000" b="1" kern="1200" dirty="0">
                <a:latin typeface="+mj-lt"/>
                <a:ea typeface="+mj-ea"/>
                <a:cs typeface="+mj-cs"/>
              </a:rPr>
              <a:t>Problem: </a:t>
            </a:r>
            <a:r>
              <a:rPr lang="en-US" sz="2000" kern="1200" dirty="0">
                <a:latin typeface="+mj-lt"/>
                <a:ea typeface="+mj-ea"/>
                <a:cs typeface="+mj-cs"/>
              </a:rPr>
              <a:t>Your relationship with friends/colleagues is different now</a:t>
            </a:r>
            <a:r>
              <a:rPr lang="en-US" sz="2000" dirty="0"/>
              <a:t> that you're the Chair</a:t>
            </a:r>
            <a:r>
              <a:rPr lang="en-US" sz="2000" kern="1200" dirty="0">
                <a:latin typeface="+mj-lt"/>
                <a:ea typeface="+mj-ea"/>
                <a:cs typeface="+mj-cs"/>
              </a:rPr>
              <a:t>.</a:t>
            </a:r>
            <a:br>
              <a:rPr lang="en-US" sz="2000" dirty="0">
                <a:cs typeface="Calibri Light"/>
              </a:rPr>
            </a:br>
            <a:br>
              <a:rPr lang="en-US" sz="2000" dirty="0">
                <a:cs typeface="Calibri Light"/>
              </a:rPr>
            </a:br>
            <a:r>
              <a:rPr lang="en-US" sz="2000" dirty="0"/>
              <a:t>You</a:t>
            </a:r>
            <a:r>
              <a:rPr lang="en-US" sz="2000" kern="1200" dirty="0">
                <a:latin typeface="+mj-lt"/>
                <a:ea typeface="+mj-ea"/>
                <a:cs typeface="+mj-cs"/>
              </a:rPr>
              <a:t> are </a:t>
            </a:r>
            <a:r>
              <a:rPr lang="en-US" sz="2000" dirty="0"/>
              <a:t>sometimes left</a:t>
            </a:r>
            <a:r>
              <a:rPr lang="en-US" sz="2000" kern="1200" dirty="0">
                <a:latin typeface="+mj-lt"/>
                <a:ea typeface="+mj-ea"/>
                <a:cs typeface="+mj-cs"/>
              </a:rPr>
              <a:t> out of conversations. You weren’t invited to a party. </a:t>
            </a:r>
            <a:r>
              <a:rPr lang="en-US" sz="2000" dirty="0"/>
              <a:t>They used to invite you....</a:t>
            </a:r>
            <a:br>
              <a:rPr lang="en-US" sz="2000" dirty="0"/>
            </a:br>
            <a:br>
              <a:rPr lang="en-US" sz="2000" dirty="0"/>
            </a:br>
            <a:r>
              <a:rPr lang="en-US" sz="2000" kern="1200" dirty="0">
                <a:latin typeface="+mj-lt"/>
                <a:ea typeface="+mj-ea"/>
                <a:cs typeface="+mj-cs"/>
              </a:rPr>
              <a:t>You do annual evaluations. You make tenure recommendations. </a:t>
            </a:r>
            <a:r>
              <a:rPr lang="en-US" sz="2000" dirty="0"/>
              <a:t>You write disciplinary letters. You manage the budget. </a:t>
            </a:r>
            <a:br>
              <a:rPr lang="en-US" sz="2000" dirty="0">
                <a:cs typeface="Calibri Light"/>
              </a:rPr>
            </a:br>
            <a:br>
              <a:rPr lang="en-US" sz="2000" dirty="0"/>
            </a:br>
            <a:r>
              <a:rPr lang="en-US" sz="2000" kern="1200" dirty="0">
                <a:latin typeface="+mj-lt"/>
                <a:ea typeface="+mj-ea"/>
                <a:cs typeface="+mj-cs"/>
              </a:rPr>
              <a:t>Your comments are </a:t>
            </a:r>
            <a:r>
              <a:rPr lang="en-US" sz="2000" dirty="0"/>
              <a:t>often no</a:t>
            </a:r>
            <a:r>
              <a:rPr lang="en-US" sz="2000" kern="1200" dirty="0">
                <a:latin typeface="+mj-lt"/>
                <a:ea typeface="+mj-ea"/>
                <a:cs typeface="+mj-cs"/>
              </a:rPr>
              <a:t> longer part of ordinary conversations. They are instead often interpreted as mandates</a:t>
            </a:r>
            <a:r>
              <a:rPr lang="en-US" sz="2000" dirty="0"/>
              <a:t> or</a:t>
            </a:r>
            <a:r>
              <a:rPr lang="en-US" sz="2000" kern="1200" dirty="0">
                <a:latin typeface="+mj-lt"/>
                <a:ea typeface="+mj-ea"/>
                <a:cs typeface="+mj-cs"/>
              </a:rPr>
              <a:t> criticisms.</a:t>
            </a:r>
            <a:r>
              <a:rPr lang="en-US" sz="2000" dirty="0">
                <a:cs typeface="Calibri Light"/>
              </a:rPr>
              <a:t>  And yet, the faculty want you to be their advocate. You want to be their advocate.</a:t>
            </a:r>
            <a:br>
              <a:rPr lang="en-US" sz="2000" dirty="0">
                <a:cs typeface="Calibri Light"/>
              </a:rPr>
            </a:br>
            <a:br>
              <a:rPr lang="en-US" sz="2000" dirty="0">
                <a:cs typeface="Calibri Light"/>
              </a:rPr>
            </a:br>
            <a:r>
              <a:rPr lang="en-US" sz="2000" dirty="0">
                <a:cs typeface="Calibri Light"/>
              </a:rPr>
              <a:t>So, finally....</a:t>
            </a:r>
            <a:endParaRPr lang="en-US" sz="2000" dirty="0">
              <a:ea typeface="Calibri Light"/>
              <a:cs typeface="Calibri Light" panose="020F0302020204030204"/>
            </a:endParaRPr>
          </a:p>
        </p:txBody>
      </p:sp>
      <p:sp>
        <p:nvSpPr>
          <p:cNvPr id="13" name="Rectangle 12">
            <a:extLst>
              <a:ext uri="{FF2B5EF4-FFF2-40B4-BE49-F238E27FC236}">
                <a16:creationId xmlns:a16="http://schemas.microsoft.com/office/drawing/2014/main" id="{2558829B-C7EF-4D51-94DF-A8B1A80C2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2953" y="0"/>
            <a:ext cx="2011047"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90A6D10-3F68-4EAB-9085-93C36B5FCA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0880" y="575785"/>
            <a:ext cx="2895041" cy="3991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72B9B85-FBA8-4D99-9C35-B6F0A4213FC0}"/>
              </a:ext>
            </a:extLst>
          </p:cNvPr>
          <p:cNvSpPr>
            <a:spLocks noGrp="1"/>
          </p:cNvSpPr>
          <p:nvPr>
            <p:ph type="body" idx="1"/>
          </p:nvPr>
        </p:nvSpPr>
        <p:spPr>
          <a:xfrm>
            <a:off x="5985054" y="751839"/>
            <a:ext cx="2544265" cy="3642360"/>
          </a:xfrm>
        </p:spPr>
        <p:txBody>
          <a:bodyPr vert="horz" lIns="91440" tIns="45720" rIns="91440" bIns="45720" rtlCol="0" anchor="ctr">
            <a:normAutofit/>
          </a:bodyPr>
          <a:lstStyle/>
          <a:p>
            <a:pPr marL="0" indent="0" algn="ctr" defTabSz="914400">
              <a:spcBef>
                <a:spcPts val="1000"/>
              </a:spcBef>
              <a:buNone/>
            </a:pPr>
            <a:r>
              <a:rPr lang="en-US" kern="1200" dirty="0">
                <a:solidFill>
                  <a:srgbClr val="FFFFFF"/>
                </a:solidFill>
                <a:latin typeface="+mn-lt"/>
                <a:ea typeface="+mn-ea"/>
                <a:cs typeface="+mn-cs"/>
              </a:rPr>
              <a:t>Solution</a:t>
            </a:r>
            <a:r>
              <a:rPr lang="en-US" dirty="0">
                <a:solidFill>
                  <a:srgbClr val="FFFFFF"/>
                </a:solidFill>
              </a:rPr>
              <a:t> (the good stuff):</a:t>
            </a:r>
            <a:r>
              <a:rPr lang="en-US" kern="1200" dirty="0">
                <a:solidFill>
                  <a:srgbClr val="FFFFFF"/>
                </a:solidFill>
                <a:latin typeface="+mn-lt"/>
                <a:ea typeface="+mn-ea"/>
                <a:cs typeface="+mn-cs"/>
              </a:rPr>
              <a:t> Make new friends in administration.</a:t>
            </a:r>
            <a:r>
              <a:rPr lang="en-US" dirty="0">
                <a:solidFill>
                  <a:srgbClr val="FFFFFF"/>
                </a:solidFill>
              </a:rPr>
              <a:t> We're civilized. You might even like us!</a:t>
            </a:r>
            <a:endParaRPr lang="en-US" kern="1200" dirty="0">
              <a:solidFill>
                <a:srgbClr val="FFFFFF"/>
              </a:solidFill>
              <a:latin typeface="+mn-lt"/>
              <a:ea typeface="+mn-ea"/>
              <a:cs typeface="+mn-cs"/>
            </a:endParaRPr>
          </a:p>
        </p:txBody>
      </p:sp>
      <p:grpSp>
        <p:nvGrpSpPr>
          <p:cNvPr id="17" name="Group 16">
            <a:extLst>
              <a:ext uri="{FF2B5EF4-FFF2-40B4-BE49-F238E27FC236}">
                <a16:creationId xmlns:a16="http://schemas.microsoft.com/office/drawing/2014/main" id="{C38C6B01-5C30-47AE-94D3-B54B34D688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125" y="2071144"/>
            <a:ext cx="181579" cy="1005659"/>
            <a:chOff x="56167" y="2761488"/>
            <a:chExt cx="242107" cy="1340860"/>
          </a:xfrm>
        </p:grpSpPr>
        <p:sp>
          <p:nvSpPr>
            <p:cNvPr id="18" name="Rectangle 2">
              <a:extLst>
                <a:ext uri="{FF2B5EF4-FFF2-40B4-BE49-F238E27FC236}">
                  <a16:creationId xmlns:a16="http://schemas.microsoft.com/office/drawing/2014/main" id="{8C957847-7C0E-48CD-A0C7-E8F76FCB0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9">
              <a:extLst>
                <a:ext uri="{FF2B5EF4-FFF2-40B4-BE49-F238E27FC236}">
                  <a16:creationId xmlns:a16="http://schemas.microsoft.com/office/drawing/2014/main" id="{750A171B-FE02-4328-8218-84B8A73D2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
              <a:extLst>
                <a:ext uri="{FF2B5EF4-FFF2-40B4-BE49-F238E27FC236}">
                  <a16:creationId xmlns:a16="http://schemas.microsoft.com/office/drawing/2014/main" id="{D250ED76-8AAB-4BA3-8FB9-7D9DAD1EFC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59">
              <a:extLst>
                <a:ext uri="{FF2B5EF4-FFF2-40B4-BE49-F238E27FC236}">
                  <a16:creationId xmlns:a16="http://schemas.microsoft.com/office/drawing/2014/main" id="{90E9A077-3D43-42CE-A80F-4D77A9640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a:extLst>
                <a:ext uri="{FF2B5EF4-FFF2-40B4-BE49-F238E27FC236}">
                  <a16:creationId xmlns:a16="http://schemas.microsoft.com/office/drawing/2014/main" id="{13B87A5D-9EA1-4543-A4CB-0E744C224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9">
              <a:extLst>
                <a:ext uri="{FF2B5EF4-FFF2-40B4-BE49-F238E27FC236}">
                  <a16:creationId xmlns:a16="http://schemas.microsoft.com/office/drawing/2014/main" id="{95211382-25DA-4D78-8A2A-65BF812E1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
              <a:extLst>
                <a:ext uri="{FF2B5EF4-FFF2-40B4-BE49-F238E27FC236}">
                  <a16:creationId xmlns:a16="http://schemas.microsoft.com/office/drawing/2014/main" id="{DB854E96-4BF7-41B7-98ED-218896E4B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59">
              <a:extLst>
                <a:ext uri="{FF2B5EF4-FFF2-40B4-BE49-F238E27FC236}">
                  <a16:creationId xmlns:a16="http://schemas.microsoft.com/office/drawing/2014/main" id="{37D8D120-EF4A-4300-A248-1F0A6EF04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
              <a:extLst>
                <a:ext uri="{FF2B5EF4-FFF2-40B4-BE49-F238E27FC236}">
                  <a16:creationId xmlns:a16="http://schemas.microsoft.com/office/drawing/2014/main" id="{AC2782E1-E97A-4860-805A-381C628EF0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59">
              <a:extLst>
                <a:ext uri="{FF2B5EF4-FFF2-40B4-BE49-F238E27FC236}">
                  <a16:creationId xmlns:a16="http://schemas.microsoft.com/office/drawing/2014/main" id="{DA923931-3C79-451C-B0DD-D8C5C9B12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
              <a:extLst>
                <a:ext uri="{FF2B5EF4-FFF2-40B4-BE49-F238E27FC236}">
                  <a16:creationId xmlns:a16="http://schemas.microsoft.com/office/drawing/2014/main" id="{96552411-1484-4559-9B19-D82BA727F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59">
              <a:extLst>
                <a:ext uri="{FF2B5EF4-FFF2-40B4-BE49-F238E27FC236}">
                  <a16:creationId xmlns:a16="http://schemas.microsoft.com/office/drawing/2014/main" id="{96625486-87AB-40D0-B29C-F061F36B0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
              <a:extLst>
                <a:ext uri="{FF2B5EF4-FFF2-40B4-BE49-F238E27FC236}">
                  <a16:creationId xmlns:a16="http://schemas.microsoft.com/office/drawing/2014/main" id="{5CF69521-6B14-449B-AFAD-5246F7BBF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9">
              <a:extLst>
                <a:ext uri="{FF2B5EF4-FFF2-40B4-BE49-F238E27FC236}">
                  <a16:creationId xmlns:a16="http://schemas.microsoft.com/office/drawing/2014/main" id="{FCCB1E40-AD9F-4FDE-9794-BA67A8F09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
              <a:extLst>
                <a:ext uri="{FF2B5EF4-FFF2-40B4-BE49-F238E27FC236}">
                  <a16:creationId xmlns:a16="http://schemas.microsoft.com/office/drawing/2014/main" id="{072A675B-C9E6-4B87-B488-FB7450C0A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59">
              <a:extLst>
                <a:ext uri="{FF2B5EF4-FFF2-40B4-BE49-F238E27FC236}">
                  <a16:creationId xmlns:a16="http://schemas.microsoft.com/office/drawing/2014/main" id="{07438C80-8A3A-4E13-838D-B676C615B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a:extLst>
                <a:ext uri="{FF2B5EF4-FFF2-40B4-BE49-F238E27FC236}">
                  <a16:creationId xmlns:a16="http://schemas.microsoft.com/office/drawing/2014/main" id="{03A1462E-5653-41AA-9086-553DD10C1B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59">
              <a:extLst>
                <a:ext uri="{FF2B5EF4-FFF2-40B4-BE49-F238E27FC236}">
                  <a16:creationId xmlns:a16="http://schemas.microsoft.com/office/drawing/2014/main" id="{C5D0C27E-61AE-48DC-95B4-5FEBCE413A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
              <a:extLst>
                <a:ext uri="{FF2B5EF4-FFF2-40B4-BE49-F238E27FC236}">
                  <a16:creationId xmlns:a16="http://schemas.microsoft.com/office/drawing/2014/main" id="{AE1C1E45-C712-4F12-B421-9DBD634FCE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59">
              <a:extLst>
                <a:ext uri="{FF2B5EF4-FFF2-40B4-BE49-F238E27FC236}">
                  <a16:creationId xmlns:a16="http://schemas.microsoft.com/office/drawing/2014/main" id="{6537F337-22CC-46D3-8A70-335E1E44E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417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690822-C665-99A1-FD53-FD535D73176F}"/>
              </a:ext>
            </a:extLst>
          </p:cNvPr>
          <p:cNvSpPr>
            <a:spLocks noGrp="1"/>
          </p:cNvSpPr>
          <p:nvPr>
            <p:ph type="title"/>
          </p:nvPr>
        </p:nvSpPr>
        <p:spPr>
          <a:xfrm>
            <a:off x="4090612" y="243872"/>
            <a:ext cx="4088452" cy="471112"/>
          </a:xfrm>
        </p:spPr>
        <p:txBody>
          <a:bodyPr vert="horz" lIns="91440" tIns="45720" rIns="91440" bIns="45720" rtlCol="0" anchor="b">
            <a:normAutofit fontScale="90000"/>
          </a:bodyPr>
          <a:lstStyle/>
          <a:p>
            <a:pPr defTabSz="914400">
              <a:spcBef>
                <a:spcPct val="0"/>
              </a:spcBef>
            </a:pPr>
            <a:r>
              <a:rPr lang="en-US" sz="3300" dirty="0"/>
              <a:t>The Vacation</a:t>
            </a:r>
          </a:p>
        </p:txBody>
      </p:sp>
      <p:sp>
        <p:nvSpPr>
          <p:cNvPr id="19" name="Oval 1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223" y="415614"/>
            <a:ext cx="4306642" cy="4306641"/>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sky, boat&#10;&#10;Description automatically generated">
            <a:extLst>
              <a:ext uri="{FF2B5EF4-FFF2-40B4-BE49-F238E27FC236}">
                <a16:creationId xmlns:a16="http://schemas.microsoft.com/office/drawing/2014/main" id="{CFCE94AB-3490-3A65-B005-26ECF594857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229" r="23022" b="1"/>
          <a:stretch/>
        </p:blipFill>
        <p:spPr>
          <a:xfrm>
            <a:off x="454378" y="656395"/>
            <a:ext cx="3795868" cy="3915698"/>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1"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17" y="527759"/>
            <a:ext cx="128636" cy="128636"/>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3"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064" y="1172022"/>
            <a:ext cx="118159" cy="118158"/>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B6C19B3-37D5-863A-6188-A48F410C730A}"/>
              </a:ext>
            </a:extLst>
          </p:cNvPr>
          <p:cNvSpPr>
            <a:spLocks noGrp="1"/>
          </p:cNvSpPr>
          <p:nvPr>
            <p:ph type="body" idx="1"/>
          </p:nvPr>
        </p:nvSpPr>
        <p:spPr>
          <a:xfrm>
            <a:off x="4572000" y="656395"/>
            <a:ext cx="4052047" cy="4287049"/>
          </a:xfrm>
        </p:spPr>
        <p:txBody>
          <a:bodyPr vert="horz" lIns="91440" tIns="45720" rIns="91440" bIns="45720" rtlCol="0" anchor="t">
            <a:noAutofit/>
          </a:bodyPr>
          <a:lstStyle/>
          <a:p>
            <a:pPr indent="-228600" defTabSz="914400">
              <a:spcAft>
                <a:spcPts val="600"/>
              </a:spcAft>
              <a:buFont typeface="Arial" panose="020B0604020202020204" pitchFamily="34" charset="0"/>
              <a:buChar char="•"/>
            </a:pPr>
            <a:r>
              <a:rPr lang="en-US" sz="2000" dirty="0">
                <a:solidFill>
                  <a:schemeClr val="tx1">
                    <a:alpha val="80000"/>
                  </a:schemeClr>
                </a:solidFill>
              </a:rPr>
              <a:t>Faculty ADA accommodation to teach fully online due to inability to come to campus</a:t>
            </a:r>
          </a:p>
          <a:p>
            <a:pPr indent="-228600" defTabSz="914400">
              <a:spcAft>
                <a:spcPts val="600"/>
              </a:spcAft>
              <a:buFont typeface="Arial" panose="020B0604020202020204" pitchFamily="34" charset="0"/>
              <a:buChar char="•"/>
            </a:pPr>
            <a:r>
              <a:rPr lang="en-US" sz="2000" dirty="0">
                <a:solidFill>
                  <a:schemeClr val="tx1">
                    <a:alpha val="80000"/>
                  </a:schemeClr>
                </a:solidFill>
              </a:rPr>
              <a:t>Posted pictures of a vacation taken in spring term on a cruise</a:t>
            </a:r>
          </a:p>
          <a:p>
            <a:pPr indent="-228600" defTabSz="914400">
              <a:spcAft>
                <a:spcPts val="600"/>
              </a:spcAft>
              <a:buFont typeface="Arial" panose="020B0604020202020204" pitchFamily="34" charset="0"/>
              <a:buChar char="•"/>
            </a:pPr>
            <a:r>
              <a:rPr lang="en-US" sz="2000" dirty="0">
                <a:solidFill>
                  <a:schemeClr val="tx1">
                    <a:alpha val="80000"/>
                  </a:schemeClr>
                </a:solidFill>
              </a:rPr>
              <a:t>Refuses to attend in-person meetings or classes on campus due to fear of COVID</a:t>
            </a:r>
          </a:p>
          <a:p>
            <a:pPr indent="-228600" defTabSz="914400">
              <a:spcAft>
                <a:spcPts val="600"/>
              </a:spcAft>
              <a:buFont typeface="Arial" panose="020B0604020202020204" pitchFamily="34" charset="0"/>
              <a:buChar char="•"/>
            </a:pPr>
            <a:r>
              <a:rPr lang="en-US" sz="2000" dirty="0">
                <a:solidFill>
                  <a:schemeClr val="tx1">
                    <a:alpha val="80000"/>
                  </a:schemeClr>
                </a:solidFill>
              </a:rPr>
              <a:t>You have classes that need to be covered – in person</a:t>
            </a:r>
          </a:p>
          <a:p>
            <a:pPr indent="-228600" defTabSz="914400">
              <a:spcAft>
                <a:spcPts val="600"/>
              </a:spcAft>
              <a:buFont typeface="Arial" panose="020B0604020202020204" pitchFamily="34" charset="0"/>
              <a:buChar char="•"/>
            </a:pPr>
            <a:r>
              <a:rPr lang="en-US" sz="2000" dirty="0">
                <a:solidFill>
                  <a:schemeClr val="tx1">
                    <a:alpha val="80000"/>
                  </a:schemeClr>
                </a:solidFill>
              </a:rPr>
              <a:t>What do you say to this faculty member?</a:t>
            </a:r>
          </a:p>
          <a:p>
            <a:pPr indent="-228600" defTabSz="914400">
              <a:spcAft>
                <a:spcPts val="600"/>
              </a:spcAft>
              <a:buFont typeface="Arial" panose="020B0604020202020204" pitchFamily="34" charset="0"/>
              <a:buChar char="•"/>
            </a:pPr>
            <a:r>
              <a:rPr lang="en-US" sz="2000" dirty="0">
                <a:solidFill>
                  <a:schemeClr val="tx1">
                    <a:alpha val="80000"/>
                  </a:schemeClr>
                </a:solidFill>
              </a:rPr>
              <a:t>What do you report to EOAA/OIE?</a:t>
            </a:r>
          </a:p>
        </p:txBody>
      </p:sp>
      <p:sp>
        <p:nvSpPr>
          <p:cNvPr id="25"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0611" y="4331311"/>
            <a:ext cx="84320" cy="84320"/>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7"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2714454"/>
            <a:ext cx="0" cy="2429046"/>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0BD91C1-CAD5-AE8D-3236-163BB424B404}"/>
              </a:ext>
            </a:extLst>
          </p:cNvPr>
          <p:cNvSpPr txBox="1"/>
          <p:nvPr/>
        </p:nvSpPr>
        <p:spPr>
          <a:xfrm>
            <a:off x="6809708" y="4943445"/>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3109016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E83174-CD8C-4E64-AA60-3A92B05F1171}"/>
              </a:ext>
            </a:extLst>
          </p:cNvPr>
          <p:cNvSpPr>
            <a:spLocks noGrp="1"/>
          </p:cNvSpPr>
          <p:nvPr>
            <p:ph type="title"/>
          </p:nvPr>
        </p:nvSpPr>
        <p:spPr>
          <a:xfrm>
            <a:off x="393555" y="465294"/>
            <a:ext cx="2856201" cy="4128516"/>
          </a:xfrm>
        </p:spPr>
        <p:txBody>
          <a:bodyPr vert="horz" lIns="91440" tIns="45720" rIns="91440" bIns="45720" rtlCol="0" anchor="ctr">
            <a:normAutofit fontScale="90000"/>
          </a:bodyPr>
          <a:lstStyle/>
          <a:p>
            <a:pPr defTabSz="914400">
              <a:spcBef>
                <a:spcPct val="0"/>
              </a:spcBef>
            </a:pPr>
            <a:r>
              <a:rPr lang="en-US" sz="4500" kern="1200" dirty="0">
                <a:solidFill>
                  <a:schemeClr val="bg1"/>
                </a:solidFill>
                <a:latin typeface="+mj-lt"/>
                <a:ea typeface="+mj-ea"/>
                <a:cs typeface="+mj-cs"/>
              </a:rPr>
              <a:t>PART </a:t>
            </a:r>
            <a:r>
              <a:rPr lang="en-US" sz="4500" dirty="0">
                <a:solidFill>
                  <a:schemeClr val="bg1"/>
                </a:solidFill>
              </a:rPr>
              <a:t>FOUR</a:t>
            </a:r>
            <a:r>
              <a:rPr lang="en-US" sz="4500" kern="1200" dirty="0">
                <a:solidFill>
                  <a:schemeClr val="bg1"/>
                </a:solidFill>
                <a:latin typeface="+mj-lt"/>
                <a:ea typeface="+mj-ea"/>
                <a:cs typeface="+mj-cs"/>
              </a:rPr>
              <a:t>: Some more </a:t>
            </a:r>
            <a:r>
              <a:rPr lang="en-US" sz="4500" dirty="0">
                <a:solidFill>
                  <a:schemeClr val="bg1"/>
                </a:solidFill>
              </a:rPr>
              <a:t>Problems. You can turn them into Good Stuff, Too</a:t>
            </a:r>
            <a:endParaRPr lang="en-US" sz="4500" kern="1200" dirty="0">
              <a:solidFill>
                <a:schemeClr val="bg1"/>
              </a:solidFill>
              <a:latin typeface="+mj-lt"/>
              <a:ea typeface="+mj-ea"/>
              <a:cs typeface="+mj-cs"/>
            </a:endParaRPr>
          </a:p>
        </p:txBody>
      </p:sp>
      <p:graphicFrame>
        <p:nvGraphicFramePr>
          <p:cNvPr id="16" name="Text Placeholder 2">
            <a:extLst>
              <a:ext uri="{FF2B5EF4-FFF2-40B4-BE49-F238E27FC236}">
                <a16:creationId xmlns:a16="http://schemas.microsoft.com/office/drawing/2014/main" id="{AF8E644D-35C7-AE34-6829-D871B2E91531}"/>
              </a:ext>
            </a:extLst>
          </p:cNvPr>
          <p:cNvGraphicFramePr/>
          <p:nvPr>
            <p:extLst>
              <p:ext uri="{D42A27DB-BD31-4B8C-83A1-F6EECF244321}">
                <p14:modId xmlns:p14="http://schemas.microsoft.com/office/powerpoint/2010/main" val="1598668773"/>
              </p:ext>
            </p:extLst>
          </p:nvPr>
        </p:nvGraphicFramePr>
        <p:xfrm>
          <a:off x="3972243" y="87367"/>
          <a:ext cx="5140181" cy="4838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6208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3997" cy="1193055"/>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193056"/>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0"/>
            <a:ext cx="3057523" cy="1193055"/>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0"/>
            <a:ext cx="8799485" cy="1198074"/>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DF258-BE1A-6A41-5539-EBB111D86EEE}"/>
              </a:ext>
            </a:extLst>
          </p:cNvPr>
          <p:cNvSpPr>
            <a:spLocks noGrp="1"/>
          </p:cNvSpPr>
          <p:nvPr>
            <p:ph type="title"/>
          </p:nvPr>
        </p:nvSpPr>
        <p:spPr>
          <a:xfrm>
            <a:off x="1028699" y="220903"/>
            <a:ext cx="7421963" cy="775252"/>
          </a:xfrm>
        </p:spPr>
        <p:txBody>
          <a:bodyPr>
            <a:normAutofit/>
          </a:bodyPr>
          <a:lstStyle/>
          <a:p>
            <a:r>
              <a:rPr lang="en-US" sz="3000">
                <a:solidFill>
                  <a:srgbClr val="FFFFFF"/>
                </a:solidFill>
                <a:cs typeface="Calibri Light"/>
              </a:rPr>
              <a:t>Contents</a:t>
            </a:r>
            <a:endParaRPr lang="en-US" sz="3000">
              <a:solidFill>
                <a:srgbClr val="FFFFFF"/>
              </a:solidFill>
            </a:endParaRPr>
          </a:p>
        </p:txBody>
      </p:sp>
      <p:sp>
        <p:nvSpPr>
          <p:cNvPr id="3" name="Content Placeholder 2">
            <a:extLst>
              <a:ext uri="{FF2B5EF4-FFF2-40B4-BE49-F238E27FC236}">
                <a16:creationId xmlns:a16="http://schemas.microsoft.com/office/drawing/2014/main" id="{98AC526A-EED0-997D-0653-80A65C38FE95}"/>
              </a:ext>
            </a:extLst>
          </p:cNvPr>
          <p:cNvSpPr>
            <a:spLocks noGrp="1"/>
          </p:cNvSpPr>
          <p:nvPr>
            <p:ph idx="1"/>
          </p:nvPr>
        </p:nvSpPr>
        <p:spPr>
          <a:xfrm>
            <a:off x="244928" y="1281447"/>
            <a:ext cx="8719051" cy="3818433"/>
          </a:xfrm>
        </p:spPr>
        <p:txBody>
          <a:bodyPr vert="horz" lIns="91440" tIns="45720" rIns="91440" bIns="45720" rtlCol="0" anchor="ctr">
            <a:noAutofit/>
          </a:bodyPr>
          <a:lstStyle/>
          <a:p>
            <a:pPr marL="0" indent="0">
              <a:buNone/>
            </a:pPr>
            <a:r>
              <a:rPr lang="en-US" sz="2000" dirty="0">
                <a:cs typeface="Calibri"/>
              </a:rPr>
              <a:t>Prologue: Something I said this morning….</a:t>
            </a:r>
          </a:p>
          <a:p>
            <a:pPr marL="0" indent="0">
              <a:buNone/>
            </a:pPr>
            <a:r>
              <a:rPr lang="en-US" sz="2000" dirty="0">
                <a:cs typeface="Calibri"/>
              </a:rPr>
              <a:t>Part 1: Brief Introduction</a:t>
            </a:r>
          </a:p>
          <a:p>
            <a:pPr lvl="1"/>
            <a:r>
              <a:rPr lang="en-US" sz="2000" dirty="0">
                <a:cs typeface="Calibri"/>
              </a:rPr>
              <a:t>I've been around the block a bunch of times, but the neighborhood is different and unrecognizable almost every day. </a:t>
            </a:r>
          </a:p>
          <a:p>
            <a:pPr marL="0" indent="0">
              <a:buNone/>
            </a:pPr>
            <a:r>
              <a:rPr lang="en-US" sz="2000" dirty="0">
                <a:cs typeface="Calibri"/>
              </a:rPr>
              <a:t>Part 2: Theorizing: Fuzzy Distinctions Between Ethical and Legal Issues</a:t>
            </a:r>
          </a:p>
          <a:p>
            <a:pPr marL="685800" lvl="1" indent="-342900"/>
            <a:r>
              <a:rPr lang="en-US" sz="2000" dirty="0">
                <a:cs typeface="Calibri"/>
              </a:rPr>
              <a:t>Not much seems to be what you think it is.</a:t>
            </a:r>
          </a:p>
          <a:p>
            <a:pPr marL="0" indent="0">
              <a:buNone/>
            </a:pPr>
            <a:r>
              <a:rPr lang="en-US" sz="2000" dirty="0">
                <a:cs typeface="Calibri"/>
              </a:rPr>
              <a:t>Part 3: Cases</a:t>
            </a:r>
          </a:p>
          <a:p>
            <a:pPr marL="685800" lvl="1" indent="-342900"/>
            <a:r>
              <a:rPr lang="en-US" sz="2000" dirty="0">
                <a:cs typeface="Calibri"/>
              </a:rPr>
              <a:t>These are fun.</a:t>
            </a:r>
          </a:p>
          <a:p>
            <a:pPr marL="0" indent="0">
              <a:buNone/>
            </a:pPr>
            <a:r>
              <a:rPr lang="en-US" sz="2000" dirty="0">
                <a:cs typeface="Calibri"/>
              </a:rPr>
              <a:t>Part 4: Grade Appeals, Student Privacy, Title IX, and other Minefields</a:t>
            </a:r>
          </a:p>
          <a:p>
            <a:pPr marL="0" indent="0">
              <a:buNone/>
            </a:pPr>
            <a:r>
              <a:rPr lang="en-US" sz="2000" dirty="0">
                <a:cs typeface="Calibri"/>
              </a:rPr>
              <a:t>Part 5: Some More Problems and Good Stuff, Too.</a:t>
            </a:r>
          </a:p>
        </p:txBody>
      </p:sp>
    </p:spTree>
    <p:extLst>
      <p:ext uri="{BB962C8B-B14F-4D97-AF65-F5344CB8AC3E}">
        <p14:creationId xmlns:p14="http://schemas.microsoft.com/office/powerpoint/2010/main" val="721020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9144000" cy="30051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78F47-5294-4EBE-BB1F-07E375DA481D}"/>
              </a:ext>
            </a:extLst>
          </p:cNvPr>
          <p:cNvSpPr>
            <a:spLocks noGrp="1"/>
          </p:cNvSpPr>
          <p:nvPr>
            <p:ph type="ctrTitle"/>
          </p:nvPr>
        </p:nvSpPr>
        <p:spPr>
          <a:xfrm>
            <a:off x="628650" y="685801"/>
            <a:ext cx="7886700" cy="1994968"/>
          </a:xfrm>
        </p:spPr>
        <p:txBody>
          <a:bodyPr>
            <a:normAutofit/>
          </a:bodyPr>
          <a:lstStyle/>
          <a:p>
            <a:r>
              <a:rPr lang="en-US" sz="6000">
                <a:solidFill>
                  <a:srgbClr val="FFFFFF"/>
                </a:solidFill>
              </a:rPr>
              <a:t>Grade Appeals: These are Great Fun, too!</a:t>
            </a:r>
          </a:p>
        </p:txBody>
      </p:sp>
      <p:sp>
        <p:nvSpPr>
          <p:cNvPr id="3" name="Subtitle 2">
            <a:extLst>
              <a:ext uri="{FF2B5EF4-FFF2-40B4-BE49-F238E27FC236}">
                <a16:creationId xmlns:a16="http://schemas.microsoft.com/office/drawing/2014/main" id="{0614B7DC-8F49-4A38-BFC6-AD6F51AA505E}"/>
              </a:ext>
            </a:extLst>
          </p:cNvPr>
          <p:cNvSpPr>
            <a:spLocks noGrp="1"/>
          </p:cNvSpPr>
          <p:nvPr>
            <p:ph type="subTitle" idx="1"/>
          </p:nvPr>
        </p:nvSpPr>
        <p:spPr>
          <a:xfrm>
            <a:off x="628650" y="3276600"/>
            <a:ext cx="7886700" cy="1598158"/>
          </a:xfrm>
        </p:spPr>
        <p:txBody>
          <a:bodyPr vert="horz" lIns="91440" tIns="45720" rIns="91440" bIns="45720" rtlCol="0" anchor="t">
            <a:normAutofit lnSpcReduction="10000"/>
          </a:bodyPr>
          <a:lstStyle/>
          <a:p>
            <a:r>
              <a:rPr lang="en-US" sz="2400" dirty="0"/>
              <a:t>Whose “side” do you take?</a:t>
            </a:r>
          </a:p>
          <a:p>
            <a:r>
              <a:rPr lang="en-US" sz="2400" dirty="0">
                <a:cs typeface="Calibri"/>
              </a:rPr>
              <a:t>Do you and your faculty know the university's published process for this process?</a:t>
            </a:r>
            <a:endParaRPr lang="en-US" sz="2400" dirty="0">
              <a:ea typeface="Calibri"/>
              <a:cs typeface="Calibri"/>
            </a:endParaRPr>
          </a:p>
          <a:p>
            <a:r>
              <a:rPr lang="en-US" sz="2400" dirty="0">
                <a:cs typeface="Calibri"/>
              </a:rPr>
              <a:t>What happens if you or your faculty violate the process?</a:t>
            </a:r>
          </a:p>
        </p:txBody>
      </p:sp>
    </p:spTree>
    <p:extLst>
      <p:ext uri="{BB962C8B-B14F-4D97-AF65-F5344CB8AC3E}">
        <p14:creationId xmlns:p14="http://schemas.microsoft.com/office/powerpoint/2010/main" val="110399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par>
                                <p:cTn id="18" presetID="10" presetClass="entr" presetSubtype="0" fill="hold" grpId="0" nodeType="withEffect">
                                  <p:stCondLst>
                                    <p:cond delay="5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9"/>
        <p:cNvGrpSpPr/>
        <p:nvPr/>
      </p:nvGrpSpPr>
      <p:grpSpPr>
        <a:xfrm>
          <a:off x="0" y="0"/>
          <a:ext cx="0" cy="0"/>
          <a:chOff x="0" y="0"/>
          <a:chExt cx="0" cy="0"/>
        </a:xfrm>
      </p:grpSpPr>
      <p:sp useBgFill="1">
        <p:nvSpPr>
          <p:cNvPr id="297" name="Rectangle 29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Google Shape;290;p28"/>
          <p:cNvSpPr txBox="1">
            <a:spLocks noGrp="1"/>
          </p:cNvSpPr>
          <p:nvPr>
            <p:ph type="title"/>
          </p:nvPr>
        </p:nvSpPr>
        <p:spPr>
          <a:xfrm>
            <a:off x="1028697" y="261648"/>
            <a:ext cx="7533018" cy="658297"/>
          </a:xfrm>
          <a:prstGeom prst="rect">
            <a:avLst/>
          </a:prstGeom>
        </p:spPr>
        <p:txBody>
          <a:bodyPr spcFirstLastPara="1" vert="horz" lIns="91440" tIns="45720" rIns="91440" bIns="45720" rtlCol="0" anchor="ctr" anchorCtr="0">
            <a:normAutofit fontScale="90000"/>
          </a:bodyPr>
          <a:lstStyle/>
          <a:p>
            <a:pPr defTabSz="914400">
              <a:spcBef>
                <a:spcPct val="0"/>
              </a:spcBef>
            </a:pPr>
            <a:r>
              <a:rPr lang="en-US" kern="1200">
                <a:solidFill>
                  <a:srgbClr val="FFFFFF"/>
                </a:solidFill>
                <a:latin typeface="+mj-lt"/>
                <a:ea typeface="+mj-ea"/>
                <a:cs typeface="+mj-cs"/>
              </a:rPr>
              <a:t>Title IX</a:t>
            </a:r>
            <a:r>
              <a:rPr lang="en-US">
                <a:solidFill>
                  <a:srgbClr val="FFFFFF"/>
                </a:solidFill>
              </a:rPr>
              <a:t>: Sexual Assault, Discrimination, Harassment</a:t>
            </a:r>
            <a:endParaRPr lang="en-US" b="0" kern="1200">
              <a:solidFill>
                <a:srgbClr val="FFFFFF"/>
              </a:solidFill>
              <a:latin typeface="+mj-lt"/>
              <a:ea typeface="+mj-ea"/>
              <a:cs typeface="+mj-cs"/>
            </a:endParaRPr>
          </a:p>
        </p:txBody>
      </p:sp>
      <p:graphicFrame>
        <p:nvGraphicFramePr>
          <p:cNvPr id="293" name="Google Shape;291;p28">
            <a:extLst>
              <a:ext uri="{FF2B5EF4-FFF2-40B4-BE49-F238E27FC236}">
                <a16:creationId xmlns:a16="http://schemas.microsoft.com/office/drawing/2014/main" id="{D1E7858C-E84A-2152-B87C-AAB608D67C48}"/>
              </a:ext>
            </a:extLst>
          </p:cNvPr>
          <p:cNvGraphicFramePr/>
          <p:nvPr>
            <p:extLst>
              <p:ext uri="{D42A27DB-BD31-4B8C-83A1-F6EECF244321}">
                <p14:modId xmlns:p14="http://schemas.microsoft.com/office/powerpoint/2010/main" val="4025909467"/>
              </p:ext>
            </p:extLst>
          </p:nvPr>
        </p:nvGraphicFramePr>
        <p:xfrm>
          <a:off x="483042" y="1584434"/>
          <a:ext cx="8195871" cy="3144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FFC15E-0D6D-4475-89A4-1D5EF2BFFC49}"/>
              </a:ext>
            </a:extLst>
          </p:cNvPr>
          <p:cNvSpPr>
            <a:spLocks noGrp="1"/>
          </p:cNvSpPr>
          <p:nvPr>
            <p:ph type="title"/>
          </p:nvPr>
        </p:nvSpPr>
        <p:spPr>
          <a:xfrm>
            <a:off x="367553" y="261648"/>
            <a:ext cx="8355106" cy="658297"/>
          </a:xfrm>
        </p:spPr>
        <p:txBody>
          <a:bodyPr vert="horz" lIns="91440" tIns="45720" rIns="91440" bIns="45720" rtlCol="0" anchor="ctr">
            <a:normAutofit fontScale="90000"/>
          </a:bodyPr>
          <a:lstStyle/>
          <a:p>
            <a:pPr defTabSz="914400">
              <a:spcBef>
                <a:spcPct val="0"/>
              </a:spcBef>
            </a:pPr>
            <a:r>
              <a:rPr lang="en-US" b="1" kern="1200" dirty="0">
                <a:solidFill>
                  <a:srgbClr val="FFFF00"/>
                </a:solidFill>
                <a:latin typeface="+mj-lt"/>
                <a:ea typeface="+mj-ea"/>
                <a:cs typeface="+mj-cs"/>
              </a:rPr>
              <a:t>Be </a:t>
            </a:r>
            <a:r>
              <a:rPr lang="en-US" b="1" dirty="0">
                <a:solidFill>
                  <a:srgbClr val="FFFF00"/>
                </a:solidFill>
              </a:rPr>
              <a:t>Aware of These Minefields  - and Know the Safe Spaces to Walk with People Who Know Where the Mines Are </a:t>
            </a:r>
            <a:endParaRPr lang="en-US" b="1" kern="1200" dirty="0">
              <a:solidFill>
                <a:srgbClr val="FFFF00"/>
              </a:solidFill>
              <a:latin typeface="+mj-lt"/>
              <a:cs typeface="Calibri Light"/>
            </a:endParaRPr>
          </a:p>
        </p:txBody>
      </p:sp>
      <p:graphicFrame>
        <p:nvGraphicFramePr>
          <p:cNvPr id="5" name="Text Placeholder 2">
            <a:extLst>
              <a:ext uri="{FF2B5EF4-FFF2-40B4-BE49-F238E27FC236}">
                <a16:creationId xmlns:a16="http://schemas.microsoft.com/office/drawing/2014/main" id="{3F70070B-D3F5-D1F9-7DD6-06A93A9508B7}"/>
              </a:ext>
            </a:extLst>
          </p:cNvPr>
          <p:cNvGraphicFramePr/>
          <p:nvPr>
            <p:extLst>
              <p:ext uri="{D42A27DB-BD31-4B8C-83A1-F6EECF244321}">
                <p14:modId xmlns:p14="http://schemas.microsoft.com/office/powerpoint/2010/main" val="807205017"/>
              </p:ext>
            </p:extLst>
          </p:nvPr>
        </p:nvGraphicFramePr>
        <p:xfrm>
          <a:off x="152400" y="1272988"/>
          <a:ext cx="8848165" cy="3756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2332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6131316" y="343463"/>
            <a:ext cx="2240924" cy="2240924"/>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A1221A-536E-A54D-9751-57D8DF8B846B}"/>
              </a:ext>
            </a:extLst>
          </p:cNvPr>
          <p:cNvSpPr>
            <a:spLocks noGrp="1"/>
          </p:cNvSpPr>
          <p:nvPr>
            <p:ph type="title"/>
          </p:nvPr>
        </p:nvSpPr>
        <p:spPr>
          <a:xfrm>
            <a:off x="628650" y="273843"/>
            <a:ext cx="7886700" cy="994173"/>
          </a:xfrm>
        </p:spPr>
        <p:txBody>
          <a:bodyPr vert="horz" lIns="91440" tIns="45720" rIns="91440" bIns="45720" rtlCol="0" anchor="ctr">
            <a:normAutofit/>
          </a:bodyPr>
          <a:lstStyle/>
          <a:p>
            <a:pPr algn="ctr" defTabSz="914400">
              <a:spcBef>
                <a:spcPct val="0"/>
              </a:spcBef>
            </a:pPr>
            <a:r>
              <a:rPr lang="en-US" sz="4400" kern="1200">
                <a:solidFill>
                  <a:schemeClr val="tx1"/>
                </a:solidFill>
                <a:latin typeface="+mj-lt"/>
                <a:ea typeface="+mj-ea"/>
                <a:cs typeface="+mj-cs"/>
              </a:rPr>
              <a:t>Some Advice </a:t>
            </a:r>
          </a:p>
        </p:txBody>
      </p:sp>
      <p:graphicFrame>
        <p:nvGraphicFramePr>
          <p:cNvPr id="5" name="Text Placeholder 2">
            <a:extLst>
              <a:ext uri="{FF2B5EF4-FFF2-40B4-BE49-F238E27FC236}">
                <a16:creationId xmlns:a16="http://schemas.microsoft.com/office/drawing/2014/main" id="{4DDEDEC1-EC32-299B-9659-1846788D665A}"/>
              </a:ext>
            </a:extLst>
          </p:cNvPr>
          <p:cNvGraphicFramePr/>
          <p:nvPr>
            <p:extLst>
              <p:ext uri="{D42A27DB-BD31-4B8C-83A1-F6EECF244321}">
                <p14:modId xmlns:p14="http://schemas.microsoft.com/office/powerpoint/2010/main" val="4136139377"/>
              </p:ext>
            </p:extLst>
          </p:nvPr>
        </p:nvGraphicFramePr>
        <p:xfrm>
          <a:off x="116542" y="1124296"/>
          <a:ext cx="8937812" cy="3916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1992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422938"/>
            <a:ext cx="3089954" cy="4483961"/>
            <a:chOff x="7513372" y="803186"/>
            <a:chExt cx="4163968" cy="5978614"/>
          </a:xfrm>
        </p:grpSpPr>
        <p:sp>
          <p:nvSpPr>
            <p:cNvPr id="44"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4122507-1971-FFEB-5885-DFD1E5D6CE2F}"/>
              </a:ext>
            </a:extLst>
          </p:cNvPr>
          <p:cNvSpPr>
            <a:spLocks noGrp="1"/>
          </p:cNvSpPr>
          <p:nvPr>
            <p:ph type="title"/>
          </p:nvPr>
        </p:nvSpPr>
        <p:spPr>
          <a:xfrm>
            <a:off x="823851" y="664238"/>
            <a:ext cx="2422352" cy="3468452"/>
          </a:xfrm>
        </p:spPr>
        <p:txBody>
          <a:bodyPr vert="horz" lIns="91440" tIns="45720" rIns="91440" bIns="45720" rtlCol="0" anchor="ctr">
            <a:normAutofit/>
          </a:bodyPr>
          <a:lstStyle/>
          <a:p>
            <a:pPr defTabSz="914400">
              <a:spcBef>
                <a:spcPct val="0"/>
              </a:spcBef>
            </a:pPr>
            <a:r>
              <a:rPr lang="en-US" sz="4400" kern="1200">
                <a:solidFill>
                  <a:srgbClr val="FFFFFF"/>
                </a:solidFill>
                <a:latin typeface="+mj-lt"/>
                <a:ea typeface="+mj-ea"/>
                <a:cs typeface="+mj-cs"/>
              </a:rPr>
              <a:t>HB7: What shall we do?</a:t>
            </a:r>
          </a:p>
        </p:txBody>
      </p:sp>
      <p:sp>
        <p:nvSpPr>
          <p:cNvPr id="3" name="Text Placeholder 2">
            <a:extLst>
              <a:ext uri="{FF2B5EF4-FFF2-40B4-BE49-F238E27FC236}">
                <a16:creationId xmlns:a16="http://schemas.microsoft.com/office/drawing/2014/main" id="{D2125F8A-FECF-273C-FA26-AC0952451AAD}"/>
              </a:ext>
            </a:extLst>
          </p:cNvPr>
          <p:cNvSpPr>
            <a:spLocks noGrp="1"/>
          </p:cNvSpPr>
          <p:nvPr>
            <p:ph type="body" idx="1"/>
          </p:nvPr>
        </p:nvSpPr>
        <p:spPr>
          <a:xfrm>
            <a:off x="3734031" y="664238"/>
            <a:ext cx="4893915" cy="4050465"/>
          </a:xfrm>
        </p:spPr>
        <p:txBody>
          <a:bodyPr vert="horz" lIns="91440" tIns="45720" rIns="91440" bIns="45720" rtlCol="0" anchor="ctr">
            <a:normAutofit/>
          </a:bodyPr>
          <a:lstStyle/>
          <a:p>
            <a:pPr indent="-228600" defTabSz="914400">
              <a:buFont typeface="Arial" panose="020B0604020202020204" pitchFamily="34" charset="0"/>
              <a:buChar char="•"/>
            </a:pPr>
            <a:r>
              <a:rPr lang="en-US" sz="2400" dirty="0"/>
              <a:t>It’s vague.</a:t>
            </a:r>
            <a:endParaRPr lang="en-US" sz="2400" dirty="0">
              <a:cs typeface="Calibri"/>
            </a:endParaRPr>
          </a:p>
          <a:p>
            <a:pPr indent="-228600" defTabSz="914400">
              <a:buFont typeface="Arial" panose="020B0604020202020204" pitchFamily="34" charset="0"/>
              <a:buChar char="•"/>
            </a:pPr>
            <a:r>
              <a:rPr lang="en-US" sz="2400" dirty="0"/>
              <a:t>It worries people who are teaching.</a:t>
            </a:r>
            <a:endParaRPr lang="en-US" sz="2400" dirty="0">
              <a:cs typeface="Calibri"/>
            </a:endParaRPr>
          </a:p>
          <a:p>
            <a:pPr indent="-228600" defTabSz="914400">
              <a:buFont typeface="Arial" panose="020B0604020202020204" pitchFamily="34" charset="0"/>
              <a:buChar char="•"/>
            </a:pPr>
            <a:r>
              <a:rPr lang="en-US" sz="2400" dirty="0"/>
              <a:t>It worries administrators and what they’re supposed to do about it.</a:t>
            </a:r>
            <a:endParaRPr lang="en-US" sz="2400" dirty="0">
              <a:cs typeface="Calibri"/>
            </a:endParaRPr>
          </a:p>
        </p:txBody>
      </p:sp>
    </p:spTree>
    <p:extLst>
      <p:ext uri="{BB962C8B-B14F-4D97-AF65-F5344CB8AC3E}">
        <p14:creationId xmlns:p14="http://schemas.microsoft.com/office/powerpoint/2010/main" val="1750976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D5A4-7871-F649-9230-81C4F9199F97}"/>
              </a:ext>
            </a:extLst>
          </p:cNvPr>
          <p:cNvSpPr>
            <a:spLocks noGrp="1"/>
          </p:cNvSpPr>
          <p:nvPr>
            <p:ph type="title"/>
          </p:nvPr>
        </p:nvSpPr>
        <p:spPr>
          <a:xfrm>
            <a:off x="629841" y="273844"/>
            <a:ext cx="7564079" cy="1007997"/>
          </a:xfrm>
        </p:spPr>
        <p:txBody>
          <a:bodyPr>
            <a:normAutofit/>
          </a:bodyPr>
          <a:lstStyle/>
          <a:p>
            <a:r>
              <a:rPr lang="en-US" sz="2800" dirty="0">
                <a:ea typeface="Calibri Light" panose="020F0302020204030204"/>
                <a:cs typeface="Calibri Light" panose="020F0302020204030204"/>
              </a:rPr>
              <a:t>Some Recent Comments and Questions about HB7</a:t>
            </a:r>
          </a:p>
        </p:txBody>
      </p:sp>
      <p:sp>
        <p:nvSpPr>
          <p:cNvPr id="3" name="Text Placeholder 2">
            <a:extLst>
              <a:ext uri="{FF2B5EF4-FFF2-40B4-BE49-F238E27FC236}">
                <a16:creationId xmlns:a16="http://schemas.microsoft.com/office/drawing/2014/main" id="{0E14423E-50EB-AE71-A650-6B4B1A2967C4}"/>
              </a:ext>
            </a:extLst>
          </p:cNvPr>
          <p:cNvSpPr>
            <a:spLocks noGrp="1"/>
          </p:cNvSpPr>
          <p:nvPr>
            <p:ph type="body" idx="1"/>
          </p:nvPr>
        </p:nvSpPr>
        <p:spPr>
          <a:xfrm>
            <a:off x="758890" y="1044310"/>
            <a:ext cx="1554687" cy="475061"/>
          </a:xfrm>
        </p:spPr>
        <p:txBody>
          <a:bodyPr>
            <a:normAutofit fontScale="85000" lnSpcReduction="10000"/>
          </a:bodyPr>
          <a:lstStyle/>
          <a:p>
            <a:r>
              <a:rPr lang="en-US" dirty="0">
                <a:ea typeface="Calibri"/>
                <a:cs typeface="Calibri"/>
              </a:rPr>
              <a:t>From Faculty</a:t>
            </a:r>
            <a:endParaRPr lang="en-US" dirty="0"/>
          </a:p>
        </p:txBody>
      </p:sp>
      <p:sp>
        <p:nvSpPr>
          <p:cNvPr id="4" name="Content Placeholder 3">
            <a:extLst>
              <a:ext uri="{FF2B5EF4-FFF2-40B4-BE49-F238E27FC236}">
                <a16:creationId xmlns:a16="http://schemas.microsoft.com/office/drawing/2014/main" id="{F8AB029D-09C8-01EA-FCE1-48F80E02532E}"/>
              </a:ext>
            </a:extLst>
          </p:cNvPr>
          <p:cNvSpPr>
            <a:spLocks noGrp="1"/>
          </p:cNvSpPr>
          <p:nvPr>
            <p:ph sz="half" idx="2"/>
          </p:nvPr>
        </p:nvSpPr>
        <p:spPr>
          <a:xfrm>
            <a:off x="629842" y="1611492"/>
            <a:ext cx="3868340" cy="3030755"/>
          </a:xfrm>
        </p:spPr>
        <p:txBody>
          <a:bodyPr vert="horz" lIns="91440" tIns="45720" rIns="91440" bIns="45720" rtlCol="0" anchor="t">
            <a:normAutofit fontScale="85000" lnSpcReduction="20000"/>
          </a:bodyPr>
          <a:lstStyle/>
          <a:p>
            <a:r>
              <a:rPr lang="en-US" dirty="0">
                <a:ea typeface="Calibri"/>
                <a:cs typeface="Calibri"/>
              </a:rPr>
              <a:t>I will intentionally violate HB7 every day.</a:t>
            </a:r>
          </a:p>
          <a:p>
            <a:r>
              <a:rPr lang="en-US" dirty="0">
                <a:ea typeface="Calibri"/>
                <a:cs typeface="Calibri"/>
              </a:rPr>
              <a:t>Will the administration use someone as a scapegoat to ensure funding is not lost?</a:t>
            </a:r>
          </a:p>
          <a:p>
            <a:r>
              <a:rPr lang="en-US" dirty="0">
                <a:ea typeface="Calibri"/>
                <a:cs typeface="Calibri"/>
              </a:rPr>
              <a:t>What does it mean to present information in an "objective" way? Somebody said, "both sides." Only TWO sides??</a:t>
            </a:r>
          </a:p>
          <a:p>
            <a:r>
              <a:rPr lang="en-US" dirty="0">
                <a:ea typeface="Calibri"/>
                <a:cs typeface="Calibri"/>
              </a:rPr>
              <a:t>What if my research includes taking a side on an issue covered by HB7?</a:t>
            </a:r>
          </a:p>
          <a:p>
            <a:r>
              <a:rPr lang="en-US" dirty="0">
                <a:ea typeface="Calibri"/>
                <a:cs typeface="Calibri"/>
              </a:rPr>
              <a:t>What if I offer two versions of my course?</a:t>
            </a:r>
          </a:p>
        </p:txBody>
      </p:sp>
      <p:sp>
        <p:nvSpPr>
          <p:cNvPr id="5" name="Text Placeholder 4">
            <a:extLst>
              <a:ext uri="{FF2B5EF4-FFF2-40B4-BE49-F238E27FC236}">
                <a16:creationId xmlns:a16="http://schemas.microsoft.com/office/drawing/2014/main" id="{C3A87C10-C82A-EF58-DC5E-ACE1ACB11FCB}"/>
              </a:ext>
            </a:extLst>
          </p:cNvPr>
          <p:cNvSpPr>
            <a:spLocks noGrp="1"/>
          </p:cNvSpPr>
          <p:nvPr>
            <p:ph type="body" sz="quarter" idx="3"/>
          </p:nvPr>
        </p:nvSpPr>
        <p:spPr>
          <a:xfrm>
            <a:off x="4629150" y="1136432"/>
            <a:ext cx="1914794" cy="387491"/>
          </a:xfrm>
        </p:spPr>
        <p:txBody>
          <a:bodyPr>
            <a:normAutofit fontScale="85000" lnSpcReduction="10000"/>
          </a:bodyPr>
          <a:lstStyle/>
          <a:p>
            <a:r>
              <a:rPr lang="en-US" dirty="0">
                <a:ea typeface="Calibri"/>
                <a:cs typeface="Calibri"/>
              </a:rPr>
              <a:t>From Administrators</a:t>
            </a:r>
            <a:endParaRPr lang="en-US" dirty="0"/>
          </a:p>
        </p:txBody>
      </p:sp>
      <p:sp>
        <p:nvSpPr>
          <p:cNvPr id="6" name="Content Placeholder 5">
            <a:extLst>
              <a:ext uri="{FF2B5EF4-FFF2-40B4-BE49-F238E27FC236}">
                <a16:creationId xmlns:a16="http://schemas.microsoft.com/office/drawing/2014/main" id="{519176F0-E2C2-ABB8-2513-5FC786B1BE8E}"/>
              </a:ext>
            </a:extLst>
          </p:cNvPr>
          <p:cNvSpPr>
            <a:spLocks noGrp="1"/>
          </p:cNvSpPr>
          <p:nvPr>
            <p:ph sz="quarter" idx="4"/>
          </p:nvPr>
        </p:nvSpPr>
        <p:spPr>
          <a:xfrm>
            <a:off x="4629150" y="1551577"/>
            <a:ext cx="3887391" cy="3090670"/>
          </a:xfrm>
        </p:spPr>
        <p:txBody>
          <a:bodyPr vert="horz" lIns="91440" tIns="45720" rIns="91440" bIns="45720" rtlCol="0" anchor="t">
            <a:normAutofit fontScale="85000" lnSpcReduction="20000"/>
          </a:bodyPr>
          <a:lstStyle/>
          <a:p>
            <a:r>
              <a:rPr lang="en-US" dirty="0">
                <a:ea typeface="Calibri"/>
                <a:cs typeface="Calibri"/>
              </a:rPr>
              <a:t>How can we defend a person who publishes the statement that he will violate HB7 everyday?</a:t>
            </a:r>
            <a:endParaRPr lang="en-US"/>
          </a:p>
          <a:p>
            <a:r>
              <a:rPr lang="en-US" dirty="0">
                <a:ea typeface="Calibri"/>
                <a:cs typeface="Calibri"/>
              </a:rPr>
              <a:t>We will handle HB7 violations as we handle all others</a:t>
            </a:r>
          </a:p>
          <a:p>
            <a:r>
              <a:rPr lang="en-US" dirty="0">
                <a:ea typeface="Calibri"/>
                <a:cs typeface="Calibri"/>
              </a:rPr>
              <a:t>"Objective" doesn't mean you have to defend "both" sides.</a:t>
            </a:r>
          </a:p>
          <a:p>
            <a:pPr marL="0" indent="0">
              <a:buNone/>
            </a:pPr>
            <a:endParaRPr lang="en-US" dirty="0">
              <a:ea typeface="Calibri"/>
              <a:cs typeface="Calibri"/>
            </a:endParaRPr>
          </a:p>
          <a:p>
            <a:r>
              <a:rPr lang="en-US" dirty="0">
                <a:ea typeface="Calibri"/>
                <a:cs typeface="Calibri"/>
              </a:rPr>
              <a:t>HB7 doesn't refer to research....</a:t>
            </a:r>
          </a:p>
          <a:p>
            <a:pPr marL="0" indent="0">
              <a:buNone/>
            </a:pPr>
            <a:endParaRPr lang="en-US" dirty="0">
              <a:ea typeface="Calibri"/>
              <a:cs typeface="Calibri"/>
            </a:endParaRPr>
          </a:p>
          <a:p>
            <a:r>
              <a:rPr lang="en-US" dirty="0">
                <a:ea typeface="Calibri"/>
                <a:cs typeface="Calibri"/>
              </a:rPr>
              <a:t>TWO versions of your course? What?</a:t>
            </a:r>
          </a:p>
          <a:p>
            <a:endParaRPr lang="en-US" dirty="0">
              <a:ea typeface="Calibri"/>
              <a:cs typeface="Calibri"/>
            </a:endParaRPr>
          </a:p>
        </p:txBody>
      </p:sp>
    </p:spTree>
    <p:extLst>
      <p:ext uri="{BB962C8B-B14F-4D97-AF65-F5344CB8AC3E}">
        <p14:creationId xmlns:p14="http://schemas.microsoft.com/office/powerpoint/2010/main" val="577505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7375-655D-9D44-84E6-943CFA3F341A}"/>
              </a:ext>
            </a:extLst>
          </p:cNvPr>
          <p:cNvSpPr>
            <a:spLocks noGrp="1"/>
          </p:cNvSpPr>
          <p:nvPr>
            <p:ph type="title"/>
          </p:nvPr>
        </p:nvSpPr>
        <p:spPr>
          <a:xfrm>
            <a:off x="629841" y="80271"/>
            <a:ext cx="7886700" cy="994172"/>
          </a:xfrm>
        </p:spPr>
        <p:txBody>
          <a:bodyPr>
            <a:normAutofit fontScale="90000"/>
          </a:bodyPr>
          <a:lstStyle/>
          <a:p>
            <a:pPr algn="ctr"/>
            <a:r>
              <a:rPr lang="en-US" b="1" dirty="0">
                <a:cs typeface="Calibri Light"/>
              </a:rPr>
              <a:t>Part One: What I Do in the Dean's Office:</a:t>
            </a:r>
            <a:br>
              <a:rPr lang="en-US" b="1" dirty="0">
                <a:cs typeface="Calibri Light"/>
              </a:rPr>
            </a:br>
            <a:r>
              <a:rPr lang="en-US" b="1" dirty="0">
                <a:cs typeface="Calibri Light"/>
              </a:rPr>
              <a:t>Lots of Chair Support, and More!</a:t>
            </a:r>
          </a:p>
        </p:txBody>
      </p:sp>
      <p:sp>
        <p:nvSpPr>
          <p:cNvPr id="4" name="Content Placeholder 3">
            <a:extLst>
              <a:ext uri="{FF2B5EF4-FFF2-40B4-BE49-F238E27FC236}">
                <a16:creationId xmlns:a16="http://schemas.microsoft.com/office/drawing/2014/main" id="{D9D88369-A773-2FD1-3B57-8DC53B419175}"/>
              </a:ext>
            </a:extLst>
          </p:cNvPr>
          <p:cNvSpPr>
            <a:spLocks noGrp="1"/>
          </p:cNvSpPr>
          <p:nvPr>
            <p:ph sz="half" idx="2"/>
          </p:nvPr>
        </p:nvSpPr>
        <p:spPr>
          <a:xfrm>
            <a:off x="112771" y="1245592"/>
            <a:ext cx="4053397" cy="3293240"/>
          </a:xfrm>
        </p:spPr>
        <p:txBody>
          <a:bodyPr vert="horz" lIns="91440" tIns="45720" rIns="91440" bIns="45720" rtlCol="0" anchor="t">
            <a:normAutofit fontScale="92500" lnSpcReduction="10000"/>
          </a:bodyPr>
          <a:lstStyle/>
          <a:p>
            <a:r>
              <a:rPr lang="en-US" dirty="0">
                <a:cs typeface="Calibri"/>
              </a:rPr>
              <a:t>Faculty and Staff Affairs (grievances, complaints, LOI, LOC, LOR)</a:t>
            </a:r>
          </a:p>
          <a:p>
            <a:r>
              <a:rPr lang="en-US" dirty="0">
                <a:cs typeface="Calibri"/>
              </a:rPr>
              <a:t>Student Affairs (grade appeals, complaints, parent inquiries); Title IX Liaison</a:t>
            </a:r>
          </a:p>
          <a:p>
            <a:r>
              <a:rPr lang="en-US" dirty="0">
                <a:cs typeface="Calibri"/>
              </a:rPr>
              <a:t>CAH </a:t>
            </a:r>
            <a:r>
              <a:rPr lang="en-US" dirty="0" err="1">
                <a:cs typeface="Calibri"/>
              </a:rPr>
              <a:t>Liason</a:t>
            </a:r>
            <a:r>
              <a:rPr lang="en-US" dirty="0">
                <a:cs typeface="Calibri"/>
              </a:rPr>
              <a:t> for Policies, Regulations; Conflict of Interest Reporting</a:t>
            </a:r>
          </a:p>
          <a:p>
            <a:r>
              <a:rPr lang="en-US" dirty="0">
                <a:cs typeface="Calibri"/>
              </a:rPr>
              <a:t>University Research Misconduct Committee</a:t>
            </a:r>
          </a:p>
          <a:p>
            <a:endParaRPr lang="en-US" dirty="0">
              <a:cs typeface="Calibri"/>
            </a:endParaRPr>
          </a:p>
          <a:p>
            <a:endParaRPr lang="en-US" dirty="0">
              <a:cs typeface="Calibri"/>
            </a:endParaRPr>
          </a:p>
          <a:p>
            <a:endParaRPr lang="en-US" dirty="0">
              <a:cs typeface="Calibri"/>
            </a:endParaRPr>
          </a:p>
        </p:txBody>
      </p:sp>
      <p:sp>
        <p:nvSpPr>
          <p:cNvPr id="6" name="Content Placeholder 5">
            <a:extLst>
              <a:ext uri="{FF2B5EF4-FFF2-40B4-BE49-F238E27FC236}">
                <a16:creationId xmlns:a16="http://schemas.microsoft.com/office/drawing/2014/main" id="{65EBBFFD-A9B1-4F93-8690-4F3C2D0DA6EA}"/>
              </a:ext>
            </a:extLst>
          </p:cNvPr>
          <p:cNvSpPr>
            <a:spLocks noGrp="1"/>
          </p:cNvSpPr>
          <p:nvPr>
            <p:ph sz="quarter" idx="4"/>
          </p:nvPr>
        </p:nvSpPr>
        <p:spPr>
          <a:xfrm>
            <a:off x="4569279" y="1132126"/>
            <a:ext cx="4458891" cy="3406708"/>
          </a:xfrm>
        </p:spPr>
        <p:txBody>
          <a:bodyPr vert="horz" lIns="91440" tIns="45720" rIns="91440" bIns="45720" rtlCol="0" anchor="t">
            <a:normAutofit fontScale="92500" lnSpcReduction="10000"/>
          </a:bodyPr>
          <a:lstStyle/>
          <a:p>
            <a:r>
              <a:rPr lang="en-US" dirty="0">
                <a:cs typeface="Calibri"/>
              </a:rPr>
              <a:t>College and University-Wide Program Assessment</a:t>
            </a:r>
          </a:p>
          <a:p>
            <a:r>
              <a:rPr lang="en-US" dirty="0">
                <a:cs typeface="Calibri"/>
              </a:rPr>
              <a:t>Student Perception of Instruction; </a:t>
            </a:r>
            <a:r>
              <a:rPr lang="en-US" dirty="0">
                <a:highlight>
                  <a:srgbClr val="FFFF00"/>
                </a:highlight>
                <a:cs typeface="Calibri"/>
              </a:rPr>
              <a:t>Dean's List Distribution</a:t>
            </a:r>
          </a:p>
          <a:p>
            <a:r>
              <a:rPr lang="en-US" dirty="0">
                <a:cs typeface="Calibri"/>
              </a:rPr>
              <a:t>CAH Policy Creation, Editing, Management; Property </a:t>
            </a:r>
            <a:r>
              <a:rPr lang="en-US" dirty="0" err="1">
                <a:cs typeface="Calibri"/>
              </a:rPr>
              <a:t>Mgmt</a:t>
            </a:r>
          </a:p>
          <a:p>
            <a:r>
              <a:rPr lang="en-US" dirty="0">
                <a:highlight>
                  <a:srgbClr val="FFFF00"/>
                </a:highlight>
                <a:cs typeface="Calibri"/>
              </a:rPr>
              <a:t>Manage Research Training for Faculty; CAH Director of Research</a:t>
            </a:r>
          </a:p>
          <a:p>
            <a:r>
              <a:rPr lang="en-US" dirty="0">
                <a:cs typeface="Calibri"/>
              </a:rPr>
              <a:t>AESP Development for 3 CAH Departments</a:t>
            </a:r>
          </a:p>
          <a:p>
            <a:r>
              <a:rPr lang="en-US" dirty="0">
                <a:highlight>
                  <a:srgbClr val="FFFF00"/>
                </a:highlight>
                <a:cs typeface="Calibri"/>
              </a:rPr>
              <a:t>Faculty Qualifications Management</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7" name="TextBox 6">
            <a:extLst>
              <a:ext uri="{FF2B5EF4-FFF2-40B4-BE49-F238E27FC236}">
                <a16:creationId xmlns:a16="http://schemas.microsoft.com/office/drawing/2014/main" id="{49BE6D4E-2A32-7807-7E4C-6A83C621110E}"/>
              </a:ext>
            </a:extLst>
          </p:cNvPr>
          <p:cNvSpPr txBox="1"/>
          <p:nvPr/>
        </p:nvSpPr>
        <p:spPr>
          <a:xfrm>
            <a:off x="110613" y="4452171"/>
            <a:ext cx="8978078" cy="10341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buFont typeface="Arial"/>
              <a:buChar char="•"/>
            </a:pPr>
            <a:r>
              <a:rPr lang="en-US" sz="1600" dirty="0">
                <a:ea typeface="+mn-lt"/>
                <a:cs typeface="+mn-lt"/>
              </a:rPr>
              <a:t>“Other Duties as Assigned (or not)” - my own research; professional service; search committees; honors team teaching; ethics bowl coaching; occasional "Acting Chair," and I can't remember the rest of it...</a:t>
            </a:r>
          </a:p>
          <a:p>
            <a:pPr algn="l"/>
            <a:endParaRPr lang="en-US" dirty="0">
              <a:cs typeface="Calibri"/>
            </a:endParaRPr>
          </a:p>
        </p:txBody>
      </p:sp>
    </p:spTree>
    <p:extLst>
      <p:ext uri="{BB962C8B-B14F-4D97-AF65-F5344CB8AC3E}">
        <p14:creationId xmlns:p14="http://schemas.microsoft.com/office/powerpoint/2010/main" val="1523935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B4CB7-9136-B60A-6A96-FDBE80DC22D5}"/>
              </a:ext>
            </a:extLst>
          </p:cNvPr>
          <p:cNvSpPr>
            <a:spLocks noGrp="1"/>
          </p:cNvSpPr>
          <p:nvPr>
            <p:ph type="title"/>
          </p:nvPr>
        </p:nvSpPr>
        <p:spPr>
          <a:xfrm>
            <a:off x="1224644" y="190500"/>
            <a:ext cx="6501492" cy="589429"/>
          </a:xfrm>
        </p:spPr>
        <p:txBody>
          <a:bodyPr/>
          <a:lstStyle/>
          <a:p>
            <a:r>
              <a:rPr lang="en-US" dirty="0">
                <a:cs typeface="Calibri Light"/>
              </a:rPr>
              <a:t>What Do You Do as Chair/Director?</a:t>
            </a:r>
            <a:endParaRPr lang="en-US" dirty="0"/>
          </a:p>
        </p:txBody>
      </p:sp>
      <p:sp>
        <p:nvSpPr>
          <p:cNvPr id="3" name="Text Placeholder 2">
            <a:extLst>
              <a:ext uri="{FF2B5EF4-FFF2-40B4-BE49-F238E27FC236}">
                <a16:creationId xmlns:a16="http://schemas.microsoft.com/office/drawing/2014/main" id="{DB903793-C833-1AE0-42DB-84E1B948638E}"/>
              </a:ext>
            </a:extLst>
          </p:cNvPr>
          <p:cNvSpPr>
            <a:spLocks noGrp="1"/>
          </p:cNvSpPr>
          <p:nvPr>
            <p:ph type="body" idx="1"/>
          </p:nvPr>
        </p:nvSpPr>
        <p:spPr>
          <a:xfrm>
            <a:off x="512826" y="1141011"/>
            <a:ext cx="2592324" cy="462990"/>
          </a:xfrm>
        </p:spPr>
        <p:txBody>
          <a:bodyPr/>
          <a:lstStyle/>
          <a:p>
            <a:r>
              <a:rPr lang="en-US" dirty="0">
                <a:cs typeface="Calibri"/>
              </a:rPr>
              <a:t>Budget, Scheduling</a:t>
            </a:r>
            <a:endParaRPr lang="en-US" dirty="0"/>
          </a:p>
        </p:txBody>
      </p:sp>
      <p:sp>
        <p:nvSpPr>
          <p:cNvPr id="4" name="Text Placeholder 3">
            <a:extLst>
              <a:ext uri="{FF2B5EF4-FFF2-40B4-BE49-F238E27FC236}">
                <a16:creationId xmlns:a16="http://schemas.microsoft.com/office/drawing/2014/main" id="{7B690235-CC61-22BC-5ACD-34D049FE988E}"/>
              </a:ext>
            </a:extLst>
          </p:cNvPr>
          <p:cNvSpPr>
            <a:spLocks noGrp="1"/>
          </p:cNvSpPr>
          <p:nvPr>
            <p:ph type="body" sz="half" idx="15"/>
          </p:nvPr>
        </p:nvSpPr>
        <p:spPr>
          <a:xfrm>
            <a:off x="514349" y="1725012"/>
            <a:ext cx="2592324" cy="2939011"/>
          </a:xfrm>
        </p:spPr>
        <p:txBody>
          <a:bodyPr>
            <a:normAutofit fontScale="92500" lnSpcReduction="20000"/>
          </a:bodyPr>
          <a:lstStyle/>
          <a:p>
            <a:pPr marL="171450" indent="-171450">
              <a:buChar char="•"/>
            </a:pPr>
            <a:r>
              <a:rPr lang="en-US" sz="1500" dirty="0">
                <a:cs typeface="Calibri" panose="020F0502020204030204"/>
              </a:rPr>
              <a:t>Allocating resources</a:t>
            </a:r>
          </a:p>
          <a:p>
            <a:pPr marL="171450" indent="-171450">
              <a:buChar char="•"/>
            </a:pPr>
            <a:r>
              <a:rPr lang="en-US" sz="1500" dirty="0">
                <a:cs typeface="Calibri" panose="020F0502020204030204"/>
              </a:rPr>
              <a:t>Staffing classes</a:t>
            </a:r>
          </a:p>
          <a:p>
            <a:pPr marL="171450" indent="-171450">
              <a:buChar char="•"/>
            </a:pPr>
            <a:r>
              <a:rPr lang="en-US" sz="1500" dirty="0">
                <a:cs typeface="Calibri" panose="020F0502020204030204"/>
              </a:rPr>
              <a:t>Following departmental by-laws</a:t>
            </a:r>
          </a:p>
          <a:p>
            <a:pPr marL="171450" indent="-171450">
              <a:buChar char="•"/>
            </a:pPr>
            <a:r>
              <a:rPr lang="en-US" sz="1500" dirty="0">
                <a:cs typeface="Calibri" panose="020F0502020204030204"/>
              </a:rPr>
              <a:t>Interpreting and applying university rules/procedures/regulations</a:t>
            </a:r>
          </a:p>
          <a:p>
            <a:pPr marL="171450" indent="-171450">
              <a:buChar char="•"/>
            </a:pPr>
            <a:r>
              <a:rPr lang="en-US" sz="1500" dirty="0">
                <a:cs typeface="Calibri" panose="020F0502020204030204"/>
              </a:rPr>
              <a:t>Juggling Faculty Preferences and Departmental Needs</a:t>
            </a:r>
          </a:p>
          <a:p>
            <a:pPr marL="171450" indent="-171450">
              <a:buChar char="•"/>
            </a:pPr>
            <a:r>
              <a:rPr lang="en-US" sz="1500" dirty="0">
                <a:cs typeface="Calibri" panose="020F0502020204030204"/>
              </a:rPr>
              <a:t>Facilitating faculty research time</a:t>
            </a:r>
          </a:p>
          <a:p>
            <a:pPr marL="171450" indent="-171450">
              <a:buChar char="•"/>
            </a:pPr>
            <a:r>
              <a:rPr lang="en-US" sz="1500" dirty="0">
                <a:cs typeface="Calibri" panose="020F0502020204030204"/>
              </a:rPr>
              <a:t>Answering to the Dean</a:t>
            </a:r>
          </a:p>
          <a:p>
            <a:pPr marL="171450" indent="-171450">
              <a:buChar char="•"/>
            </a:pPr>
            <a:r>
              <a:rPr lang="en-US" sz="1500" dirty="0">
                <a:cs typeface="Calibri" panose="020F0502020204030204"/>
              </a:rPr>
              <a:t>And a whole lot more</a:t>
            </a:r>
          </a:p>
          <a:p>
            <a:pPr marL="171450" indent="-171450">
              <a:buChar char="•"/>
            </a:pPr>
            <a:endParaRPr lang="en-US" dirty="0">
              <a:cs typeface="Calibri" panose="020F0502020204030204"/>
            </a:endParaRPr>
          </a:p>
        </p:txBody>
      </p:sp>
      <p:sp>
        <p:nvSpPr>
          <p:cNvPr id="5" name="Text Placeholder 4">
            <a:extLst>
              <a:ext uri="{FF2B5EF4-FFF2-40B4-BE49-F238E27FC236}">
                <a16:creationId xmlns:a16="http://schemas.microsoft.com/office/drawing/2014/main" id="{AA3D5BC4-396A-E430-3052-65F895A12124}"/>
              </a:ext>
            </a:extLst>
          </p:cNvPr>
          <p:cNvSpPr>
            <a:spLocks noGrp="1"/>
          </p:cNvSpPr>
          <p:nvPr>
            <p:ph type="body" sz="quarter" idx="3"/>
          </p:nvPr>
        </p:nvSpPr>
        <p:spPr>
          <a:xfrm>
            <a:off x="3275144" y="895883"/>
            <a:ext cx="2592324" cy="829129"/>
          </a:xfrm>
        </p:spPr>
        <p:txBody>
          <a:bodyPr/>
          <a:lstStyle/>
          <a:p>
            <a:r>
              <a:rPr lang="en-US" dirty="0">
                <a:cs typeface="Calibri"/>
              </a:rPr>
              <a:t>Employee Relations, Faculty Evaluations, Promotion and Tenure</a:t>
            </a:r>
            <a:endParaRPr lang="en-US" dirty="0"/>
          </a:p>
        </p:txBody>
      </p:sp>
      <p:sp>
        <p:nvSpPr>
          <p:cNvPr id="6" name="Text Placeholder 5">
            <a:extLst>
              <a:ext uri="{FF2B5EF4-FFF2-40B4-BE49-F238E27FC236}">
                <a16:creationId xmlns:a16="http://schemas.microsoft.com/office/drawing/2014/main" id="{78667918-6237-C20F-BF58-54F010FF23A1}"/>
              </a:ext>
            </a:extLst>
          </p:cNvPr>
          <p:cNvSpPr>
            <a:spLocks noGrp="1"/>
          </p:cNvSpPr>
          <p:nvPr>
            <p:ph type="body" sz="half" idx="16"/>
          </p:nvPr>
        </p:nvSpPr>
        <p:spPr>
          <a:xfrm>
            <a:off x="3275144" y="1725003"/>
            <a:ext cx="2592324" cy="2939011"/>
          </a:xfrm>
        </p:spPr>
        <p:txBody>
          <a:bodyPr>
            <a:normAutofit/>
          </a:bodyPr>
          <a:lstStyle/>
          <a:p>
            <a:r>
              <a:rPr lang="en-US" sz="1400" dirty="0">
                <a:cs typeface="Calibri"/>
              </a:rPr>
              <a:t>Annual Evaluations</a:t>
            </a:r>
          </a:p>
          <a:p>
            <a:r>
              <a:rPr lang="en-US" sz="1400" dirty="0">
                <a:cs typeface="Calibri"/>
              </a:rPr>
              <a:t>Promotion and Tenure Processes and Your Part of the Decision</a:t>
            </a:r>
          </a:p>
          <a:p>
            <a:r>
              <a:rPr lang="en-US" sz="1400" dirty="0">
                <a:cs typeface="Calibri"/>
              </a:rPr>
              <a:t>Assigning Duties</a:t>
            </a:r>
          </a:p>
          <a:p>
            <a:r>
              <a:rPr lang="en-US" sz="1400" dirty="0">
                <a:cs typeface="Calibri"/>
              </a:rPr>
              <a:t>Hiring faculty and staff</a:t>
            </a:r>
          </a:p>
          <a:p>
            <a:r>
              <a:rPr lang="en-US" sz="1400" dirty="0">
                <a:cs typeface="Calibri"/>
              </a:rPr>
              <a:t>Interpreting and understanding the labyrinth of requirements</a:t>
            </a:r>
          </a:p>
          <a:p>
            <a:r>
              <a:rPr lang="en-US" sz="1400" dirty="0">
                <a:cs typeface="Calibri"/>
              </a:rPr>
              <a:t>And a whole lot more</a:t>
            </a:r>
          </a:p>
        </p:txBody>
      </p:sp>
      <p:sp>
        <p:nvSpPr>
          <p:cNvPr id="7" name="Text Placeholder 6">
            <a:extLst>
              <a:ext uri="{FF2B5EF4-FFF2-40B4-BE49-F238E27FC236}">
                <a16:creationId xmlns:a16="http://schemas.microsoft.com/office/drawing/2014/main" id="{DFE5E4D0-AA7B-EEB8-4F79-18D1D81741C3}"/>
              </a:ext>
            </a:extLst>
          </p:cNvPr>
          <p:cNvSpPr>
            <a:spLocks noGrp="1"/>
          </p:cNvSpPr>
          <p:nvPr>
            <p:ph type="body" sz="quarter" idx="13"/>
          </p:nvPr>
        </p:nvSpPr>
        <p:spPr>
          <a:xfrm>
            <a:off x="6035939" y="779930"/>
            <a:ext cx="2592324" cy="361082"/>
          </a:xfrm>
        </p:spPr>
        <p:txBody>
          <a:bodyPr/>
          <a:lstStyle/>
          <a:p>
            <a:r>
              <a:rPr lang="en-US" dirty="0">
                <a:cs typeface="Calibri"/>
              </a:rPr>
              <a:t>General Management</a:t>
            </a:r>
            <a:endParaRPr lang="en-US" dirty="0"/>
          </a:p>
        </p:txBody>
      </p:sp>
      <p:sp>
        <p:nvSpPr>
          <p:cNvPr id="8" name="Text Placeholder 7">
            <a:extLst>
              <a:ext uri="{FF2B5EF4-FFF2-40B4-BE49-F238E27FC236}">
                <a16:creationId xmlns:a16="http://schemas.microsoft.com/office/drawing/2014/main" id="{B7014AF3-4271-84E8-19CB-45314E4C0E8B}"/>
              </a:ext>
            </a:extLst>
          </p:cNvPr>
          <p:cNvSpPr>
            <a:spLocks noGrp="1"/>
          </p:cNvSpPr>
          <p:nvPr>
            <p:ph type="body" sz="half" idx="17"/>
          </p:nvPr>
        </p:nvSpPr>
        <p:spPr>
          <a:xfrm>
            <a:off x="6035939" y="1141011"/>
            <a:ext cx="2592324" cy="4002489"/>
          </a:xfrm>
        </p:spPr>
        <p:txBody>
          <a:bodyPr vert="horz" lIns="91440" tIns="45720" rIns="91440" bIns="45720" rtlCol="0" anchor="t">
            <a:noAutofit/>
          </a:bodyPr>
          <a:lstStyle/>
          <a:p>
            <a:r>
              <a:rPr lang="en-US" sz="1400" dirty="0">
                <a:cs typeface="Calibri"/>
              </a:rPr>
              <a:t>Mediate faculty and staff disputes</a:t>
            </a:r>
          </a:p>
          <a:p>
            <a:r>
              <a:rPr lang="en-US" sz="1400" dirty="0">
                <a:cs typeface="Calibri"/>
              </a:rPr>
              <a:t>Mentor junior faculty members</a:t>
            </a:r>
          </a:p>
          <a:p>
            <a:r>
              <a:rPr lang="en-US" sz="1400" dirty="0">
                <a:cs typeface="Calibri"/>
              </a:rPr>
              <a:t>Deal with progressive discipline</a:t>
            </a:r>
          </a:p>
          <a:p>
            <a:r>
              <a:rPr lang="en-US" sz="1400" dirty="0">
                <a:cs typeface="Calibri"/>
              </a:rPr>
              <a:t>Manage stakeholders in your department</a:t>
            </a:r>
          </a:p>
          <a:p>
            <a:r>
              <a:rPr lang="en-US" sz="1400" dirty="0">
                <a:cs typeface="Calibri"/>
              </a:rPr>
              <a:t>Consider the interests of individuals</a:t>
            </a:r>
          </a:p>
          <a:p>
            <a:r>
              <a:rPr lang="en-US" sz="1400" dirty="0">
                <a:cs typeface="Calibri"/>
              </a:rPr>
              <a:t>Balance individual interests and department needs</a:t>
            </a:r>
          </a:p>
          <a:p>
            <a:r>
              <a:rPr lang="en-US" sz="1400" dirty="0">
                <a:cs typeface="Calibri"/>
              </a:rPr>
              <a:t>Meet some unreasonable deadlines</a:t>
            </a:r>
          </a:p>
          <a:p>
            <a:r>
              <a:rPr lang="en-US" sz="1400" dirty="0">
                <a:cs typeface="Calibri"/>
              </a:rPr>
              <a:t>Handle emergencies</a:t>
            </a:r>
          </a:p>
          <a:p>
            <a:r>
              <a:rPr lang="en-US" sz="1400" dirty="0">
                <a:cs typeface="Calibri"/>
              </a:rPr>
              <a:t>Direct or facilitate program assessment, and more!</a:t>
            </a:r>
          </a:p>
          <a:p>
            <a:endParaRPr lang="en-US" dirty="0">
              <a:cs typeface="Calibri"/>
            </a:endParaRPr>
          </a:p>
          <a:p>
            <a:endParaRPr lang="en-US" dirty="0">
              <a:cs typeface="Calibri"/>
            </a:endParaRPr>
          </a:p>
        </p:txBody>
      </p:sp>
    </p:spTree>
    <p:extLst>
      <p:ext uri="{BB962C8B-B14F-4D97-AF65-F5344CB8AC3E}">
        <p14:creationId xmlns:p14="http://schemas.microsoft.com/office/powerpoint/2010/main" val="130954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D6A9D-5782-484E-8D91-4013ABD9970C}"/>
              </a:ext>
            </a:extLst>
          </p:cNvPr>
          <p:cNvSpPr>
            <a:spLocks noGrp="1"/>
          </p:cNvSpPr>
          <p:nvPr>
            <p:ph type="title"/>
          </p:nvPr>
        </p:nvSpPr>
        <p:spPr>
          <a:xfrm>
            <a:off x="603504" y="1084120"/>
            <a:ext cx="2712642" cy="3282429"/>
          </a:xfrm>
        </p:spPr>
        <p:txBody>
          <a:bodyPr vert="horz" lIns="91440" tIns="45720" rIns="91440" bIns="45720" rtlCol="0" anchor="ctr">
            <a:normAutofit/>
          </a:bodyPr>
          <a:lstStyle/>
          <a:p>
            <a:pPr defTabSz="914400">
              <a:spcBef>
                <a:spcPct val="0"/>
              </a:spcBef>
            </a:pPr>
            <a:r>
              <a:rPr lang="en-US" sz="2500" kern="1200">
                <a:solidFill>
                  <a:schemeClr val="tx1"/>
                </a:solidFill>
                <a:latin typeface="+mj-lt"/>
                <a:ea typeface="+mj-ea"/>
                <a:cs typeface="+mj-cs"/>
              </a:rPr>
              <a:t>PART TWO:</a:t>
            </a:r>
            <a:br>
              <a:rPr lang="en-US" sz="2500" kern="1200">
                <a:solidFill>
                  <a:schemeClr val="tx1"/>
                </a:solidFill>
                <a:latin typeface="+mj-lt"/>
                <a:ea typeface="+mj-ea"/>
                <a:cs typeface="+mj-cs"/>
              </a:rPr>
            </a:br>
            <a:br>
              <a:rPr lang="en-US" sz="2500" kern="1200">
                <a:solidFill>
                  <a:schemeClr val="tx1"/>
                </a:solidFill>
                <a:latin typeface="+mj-lt"/>
                <a:ea typeface="+mj-ea"/>
                <a:cs typeface="+mj-cs"/>
              </a:rPr>
            </a:br>
            <a:r>
              <a:rPr lang="en-US" sz="2500" kern="1200">
                <a:solidFill>
                  <a:schemeClr val="tx1"/>
                </a:solidFill>
                <a:latin typeface="+mj-lt"/>
                <a:ea typeface="+mj-ea"/>
                <a:cs typeface="+mj-cs"/>
              </a:rPr>
              <a:t>Theorizing. What’s the practical difference between ethical issues and legal issues? It's fuzzy.</a:t>
            </a:r>
          </a:p>
        </p:txBody>
      </p:sp>
      <p:sp>
        <p:nvSpPr>
          <p:cNvPr id="41" name="Freeform: Shape 40">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0727" y="0"/>
            <a:ext cx="5460987" cy="51435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2168" y="0"/>
            <a:ext cx="5249546" cy="51435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0C667EB-0C7B-4099-AE55-02F2DDF686EB}"/>
              </a:ext>
            </a:extLst>
          </p:cNvPr>
          <p:cNvSpPr>
            <a:spLocks noGrp="1"/>
          </p:cNvSpPr>
          <p:nvPr>
            <p:ph type="body" idx="1"/>
          </p:nvPr>
        </p:nvSpPr>
        <p:spPr>
          <a:xfrm>
            <a:off x="4572000" y="385246"/>
            <a:ext cx="4126375" cy="4376818"/>
          </a:xfrm>
        </p:spPr>
        <p:txBody>
          <a:bodyPr spcFirstLastPara="1" vert="horz" wrap="square" lIns="91440" tIns="45720" rIns="91440" bIns="45720" rtlCol="0" anchor="ctr" anchorCtr="0">
            <a:noAutofit/>
          </a:bodyPr>
          <a:lstStyle/>
          <a:p>
            <a:pPr marL="514350" indent="-285750" defTabSz="914400">
              <a:spcAft>
                <a:spcPts val="600"/>
              </a:spcAft>
            </a:pPr>
            <a:r>
              <a:rPr lang="en-US" sz="1800" dirty="0">
                <a:solidFill>
                  <a:schemeClr val="bg1"/>
                </a:solidFill>
              </a:rPr>
              <a:t>Regulation, Policy, CBA, and Legal Issues:</a:t>
            </a:r>
            <a:endParaRPr lang="en-US" sz="1800">
              <a:solidFill>
                <a:schemeClr val="bg1"/>
              </a:solidFill>
              <a:cs typeface="Calibri"/>
            </a:endParaRPr>
          </a:p>
          <a:p>
            <a:pPr lvl="1" indent="-228600" defTabSz="914400">
              <a:spcAft>
                <a:spcPts val="600"/>
              </a:spcAft>
              <a:buFont typeface="Arial" panose="020B0604020202020204" pitchFamily="34" charset="0"/>
              <a:buChar char="•"/>
            </a:pPr>
            <a:r>
              <a:rPr lang="en-US" dirty="0">
                <a:solidFill>
                  <a:schemeClr val="bg1"/>
                </a:solidFill>
              </a:rPr>
              <a:t>codified in university policies, procedures, and regulations associated with state and federal laws (such as Title IX, FERPA, and discrimination)</a:t>
            </a:r>
            <a:endParaRPr lang="en-US">
              <a:solidFill>
                <a:schemeClr val="bg1"/>
              </a:solidFill>
              <a:cs typeface="Calibri"/>
            </a:endParaRPr>
          </a:p>
          <a:p>
            <a:pPr indent="-228600" defTabSz="914400">
              <a:spcAft>
                <a:spcPts val="600"/>
              </a:spcAft>
              <a:buFont typeface="Arial" panose="020B0604020202020204" pitchFamily="34" charset="0"/>
              <a:buChar char="•"/>
            </a:pPr>
            <a:r>
              <a:rPr lang="en-US" sz="1800" dirty="0">
                <a:solidFill>
                  <a:schemeClr val="bg1"/>
                </a:solidFill>
              </a:rPr>
              <a:t>Some issues you encounter are both ethical and legal</a:t>
            </a:r>
            <a:endParaRPr lang="en-US" sz="1800">
              <a:solidFill>
                <a:schemeClr val="bg1"/>
              </a:solidFill>
              <a:cs typeface="Calibri"/>
            </a:endParaRPr>
          </a:p>
          <a:p>
            <a:pPr indent="-228600" defTabSz="914400">
              <a:spcAft>
                <a:spcPts val="600"/>
              </a:spcAft>
              <a:buFont typeface="Arial" panose="020B0604020202020204" pitchFamily="34" charset="0"/>
              <a:buChar char="•"/>
            </a:pPr>
            <a:r>
              <a:rPr lang="en-US" sz="1800" dirty="0">
                <a:solidFill>
                  <a:schemeClr val="bg1"/>
                </a:solidFill>
              </a:rPr>
              <a:t>Many times, the distinctions are not clear</a:t>
            </a:r>
            <a:endParaRPr lang="en-US" sz="1800" dirty="0">
              <a:solidFill>
                <a:schemeClr val="bg1"/>
              </a:solidFill>
              <a:cs typeface="Calibri"/>
            </a:endParaRPr>
          </a:p>
          <a:p>
            <a:pPr lvl="1" indent="-228600" defTabSz="914400">
              <a:spcAft>
                <a:spcPts val="600"/>
              </a:spcAft>
              <a:buFont typeface="Arial" panose="020B0604020202020204" pitchFamily="34" charset="0"/>
              <a:buChar char="•"/>
            </a:pPr>
            <a:r>
              <a:rPr lang="en-US" dirty="0">
                <a:solidFill>
                  <a:schemeClr val="bg1"/>
                </a:solidFill>
              </a:rPr>
              <a:t>You have to learn to live with that.</a:t>
            </a:r>
            <a:endParaRPr lang="en-US" dirty="0">
              <a:solidFill>
                <a:schemeClr val="bg1"/>
              </a:solidFill>
              <a:cs typeface="Calibri"/>
            </a:endParaRPr>
          </a:p>
          <a:p>
            <a:pPr indent="-228600" defTabSz="914400">
              <a:spcAft>
                <a:spcPts val="600"/>
              </a:spcAft>
              <a:buFont typeface="Arial" panose="020B0604020202020204" pitchFamily="34" charset="0"/>
              <a:buChar char="•"/>
            </a:pPr>
            <a:r>
              <a:rPr lang="en-US" dirty="0">
                <a:solidFill>
                  <a:schemeClr val="bg1"/>
                </a:solidFill>
                <a:cs typeface="Calibri"/>
              </a:rPr>
              <a:t>So, what do you do?</a:t>
            </a:r>
          </a:p>
        </p:txBody>
      </p:sp>
    </p:spTree>
    <p:extLst>
      <p:ext uri="{BB962C8B-B14F-4D97-AF65-F5344CB8AC3E}">
        <p14:creationId xmlns:p14="http://schemas.microsoft.com/office/powerpoint/2010/main" val="398468711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F7E80-990D-412B-85F1-81D16D598C57}"/>
              </a:ext>
            </a:extLst>
          </p:cNvPr>
          <p:cNvSpPr>
            <a:spLocks noGrp="1"/>
          </p:cNvSpPr>
          <p:nvPr>
            <p:ph type="title"/>
          </p:nvPr>
        </p:nvSpPr>
        <p:spPr>
          <a:xfrm>
            <a:off x="371213" y="571500"/>
            <a:ext cx="8258437" cy="977900"/>
          </a:xfrm>
        </p:spPr>
        <p:txBody>
          <a:bodyPr>
            <a:normAutofit fontScale="90000"/>
          </a:bodyPr>
          <a:lstStyle/>
          <a:p>
            <a:r>
              <a:rPr lang="en-US"/>
              <a:t>Perhaps your view of ethics will inform your practice</a:t>
            </a:r>
          </a:p>
        </p:txBody>
      </p:sp>
      <p:sp>
        <p:nvSpPr>
          <p:cNvPr id="3" name="Text Placeholder 2">
            <a:extLst>
              <a:ext uri="{FF2B5EF4-FFF2-40B4-BE49-F238E27FC236}">
                <a16:creationId xmlns:a16="http://schemas.microsoft.com/office/drawing/2014/main" id="{E71738D9-120C-441B-B3FF-1D1C5A85E056}"/>
              </a:ext>
            </a:extLst>
          </p:cNvPr>
          <p:cNvSpPr>
            <a:spLocks noGrp="1"/>
          </p:cNvSpPr>
          <p:nvPr>
            <p:ph type="body" idx="1"/>
          </p:nvPr>
        </p:nvSpPr>
        <p:spPr/>
        <p:txBody>
          <a:bodyPr/>
          <a:lstStyle/>
          <a:p>
            <a:r>
              <a:rPr lang="en-US" b="1"/>
              <a:t>Utility and Happiness</a:t>
            </a:r>
          </a:p>
        </p:txBody>
      </p:sp>
      <p:sp>
        <p:nvSpPr>
          <p:cNvPr id="4" name="Text Placeholder 3">
            <a:extLst>
              <a:ext uri="{FF2B5EF4-FFF2-40B4-BE49-F238E27FC236}">
                <a16:creationId xmlns:a16="http://schemas.microsoft.com/office/drawing/2014/main" id="{E0E85054-2CA3-4828-A52D-5181820A5234}"/>
              </a:ext>
            </a:extLst>
          </p:cNvPr>
          <p:cNvSpPr>
            <a:spLocks noGrp="1"/>
          </p:cNvSpPr>
          <p:nvPr>
            <p:ph type="body" sz="half" idx="15"/>
          </p:nvPr>
        </p:nvSpPr>
        <p:spPr>
          <a:xfrm>
            <a:off x="514349" y="2178424"/>
            <a:ext cx="2592324" cy="2137712"/>
          </a:xfrm>
        </p:spPr>
        <p:txBody>
          <a:bodyPr>
            <a:normAutofit/>
          </a:bodyPr>
          <a:lstStyle/>
          <a:p>
            <a:pPr marL="213995" indent="-213995">
              <a:buFont typeface="Arial" panose="020B0604020202020204" pitchFamily="34" charset="0"/>
              <a:buChar char="•"/>
            </a:pPr>
            <a:r>
              <a:rPr lang="en-US" sz="1350" dirty="0"/>
              <a:t>Consequences</a:t>
            </a:r>
            <a:endParaRPr lang="en-US" dirty="0"/>
          </a:p>
          <a:p>
            <a:pPr marL="213995" indent="-213995">
              <a:buFont typeface="Arial" panose="020B0604020202020204" pitchFamily="34" charset="0"/>
              <a:buChar char="•"/>
            </a:pPr>
            <a:r>
              <a:rPr lang="en-US" sz="1350" dirty="0"/>
              <a:t>The good</a:t>
            </a:r>
            <a:endParaRPr lang="en-US" sz="1350" dirty="0">
              <a:cs typeface="Calibri"/>
            </a:endParaRPr>
          </a:p>
          <a:p>
            <a:pPr marL="213995" indent="-213995">
              <a:buFont typeface="Arial" panose="020B0604020202020204" pitchFamily="34" charset="0"/>
              <a:buChar char="•"/>
            </a:pPr>
            <a:r>
              <a:rPr lang="en-US" sz="1350" dirty="0"/>
              <a:t>Maximizing pleasure; minimizing pain</a:t>
            </a:r>
            <a:endParaRPr lang="en-US" sz="1350" dirty="0">
              <a:cs typeface="Calibri"/>
            </a:endParaRPr>
          </a:p>
          <a:p>
            <a:pPr marL="213995" indent="-213995">
              <a:buFont typeface="Arial" panose="020B0604020202020204" pitchFamily="34" charset="0"/>
              <a:buChar char="•"/>
            </a:pPr>
            <a:r>
              <a:rPr lang="en-US" sz="1350" dirty="0">
                <a:cs typeface="Calibri"/>
              </a:rPr>
              <a:t>Greatest happiness for the greatest number</a:t>
            </a:r>
            <a:endParaRPr lang="en-US" sz="1350" dirty="0"/>
          </a:p>
          <a:p>
            <a:pPr marL="213995" indent="-213995">
              <a:buFont typeface="Arial" panose="020B0604020202020204" pitchFamily="34" charset="0"/>
              <a:buChar char="•"/>
            </a:pPr>
            <a:r>
              <a:rPr lang="en-US" sz="1350" dirty="0"/>
              <a:t>The individual and the community</a:t>
            </a:r>
            <a:endParaRPr lang="en-US" sz="1350" dirty="0">
              <a:cs typeface="Calibri"/>
            </a:endParaRPr>
          </a:p>
          <a:p>
            <a:pPr marL="213995" indent="-213995">
              <a:buFont typeface="Arial" panose="020B0604020202020204" pitchFamily="34" charset="0"/>
              <a:buChar char="•"/>
            </a:pPr>
            <a:endParaRPr lang="en-US" sz="1350" dirty="0">
              <a:cs typeface="Calibri"/>
            </a:endParaRPr>
          </a:p>
          <a:p>
            <a:pPr marL="213995" indent="-213995">
              <a:buFont typeface="Arial" panose="020B0604020202020204" pitchFamily="34" charset="0"/>
              <a:buChar char="•"/>
            </a:pPr>
            <a:endParaRPr lang="en-US" dirty="0">
              <a:cs typeface="Calibri" panose="020F0502020204030204"/>
            </a:endParaRPr>
          </a:p>
          <a:p>
            <a:endParaRPr lang="en-US" dirty="0"/>
          </a:p>
        </p:txBody>
      </p:sp>
      <p:sp>
        <p:nvSpPr>
          <p:cNvPr id="5" name="Text Placeholder 4">
            <a:extLst>
              <a:ext uri="{FF2B5EF4-FFF2-40B4-BE49-F238E27FC236}">
                <a16:creationId xmlns:a16="http://schemas.microsoft.com/office/drawing/2014/main" id="{C9A639E1-27AF-4426-993A-4480B90A1518}"/>
              </a:ext>
            </a:extLst>
          </p:cNvPr>
          <p:cNvSpPr>
            <a:spLocks noGrp="1"/>
          </p:cNvSpPr>
          <p:nvPr>
            <p:ph type="body" sz="quarter" idx="3"/>
          </p:nvPr>
        </p:nvSpPr>
        <p:spPr/>
        <p:txBody>
          <a:bodyPr/>
          <a:lstStyle/>
          <a:p>
            <a:r>
              <a:rPr lang="en-US" b="1"/>
              <a:t>Duty and Contract</a:t>
            </a:r>
          </a:p>
        </p:txBody>
      </p:sp>
      <p:sp>
        <p:nvSpPr>
          <p:cNvPr id="6" name="Text Placeholder 5">
            <a:extLst>
              <a:ext uri="{FF2B5EF4-FFF2-40B4-BE49-F238E27FC236}">
                <a16:creationId xmlns:a16="http://schemas.microsoft.com/office/drawing/2014/main" id="{28824744-A476-4A5B-8950-616C2F32B18C}"/>
              </a:ext>
            </a:extLst>
          </p:cNvPr>
          <p:cNvSpPr>
            <a:spLocks noGrp="1"/>
          </p:cNvSpPr>
          <p:nvPr>
            <p:ph type="body" sz="half" idx="16"/>
          </p:nvPr>
        </p:nvSpPr>
        <p:spPr>
          <a:xfrm>
            <a:off x="3275144" y="2178050"/>
            <a:ext cx="2592324" cy="2043710"/>
          </a:xfrm>
        </p:spPr>
        <p:txBody>
          <a:bodyPr>
            <a:normAutofit/>
          </a:bodyPr>
          <a:lstStyle/>
          <a:p>
            <a:pPr marL="213995" indent="-213995">
              <a:buFont typeface="Arial" panose="020B0604020202020204" pitchFamily="34" charset="0"/>
              <a:buChar char="•"/>
            </a:pPr>
            <a:r>
              <a:rPr lang="en-US" sz="1350" dirty="0"/>
              <a:t>Determining obligations apart from consequences</a:t>
            </a:r>
            <a:endParaRPr lang="en-US" dirty="0"/>
          </a:p>
          <a:p>
            <a:pPr marL="213995" indent="-213995">
              <a:buFont typeface="Arial" panose="020B0604020202020204" pitchFamily="34" charset="0"/>
              <a:buChar char="•"/>
            </a:pPr>
            <a:r>
              <a:rPr lang="en-US" sz="1350" dirty="0"/>
              <a:t>The right</a:t>
            </a:r>
            <a:endParaRPr lang="en-US" sz="1350" dirty="0">
              <a:cs typeface="Calibri"/>
            </a:endParaRPr>
          </a:p>
          <a:p>
            <a:pPr marL="213995" indent="-213995">
              <a:buFont typeface="Arial" panose="020B0604020202020204" pitchFamily="34" charset="0"/>
              <a:buChar char="•"/>
            </a:pPr>
            <a:r>
              <a:rPr lang="en-US" sz="1350" dirty="0"/>
              <a:t>Primacy of agreements</a:t>
            </a:r>
            <a:endParaRPr lang="en-US" sz="1350" dirty="0">
              <a:cs typeface="Calibri"/>
            </a:endParaRPr>
          </a:p>
          <a:p>
            <a:pPr marL="213995" indent="-213995">
              <a:buFont typeface="Arial" panose="020B0604020202020204" pitchFamily="34" charset="0"/>
              <a:buChar char="•"/>
            </a:pPr>
            <a:r>
              <a:rPr lang="en-US" sz="1350" dirty="0">
                <a:cs typeface="Calibri"/>
              </a:rPr>
              <a:t>Highly individualistic; often self-interested</a:t>
            </a:r>
            <a:endParaRPr lang="en-US" dirty="0">
              <a:cs typeface="Calibri" panose="020F0502020204030204"/>
            </a:endParaRPr>
          </a:p>
        </p:txBody>
      </p:sp>
      <p:sp>
        <p:nvSpPr>
          <p:cNvPr id="7" name="Text Placeholder 6">
            <a:extLst>
              <a:ext uri="{FF2B5EF4-FFF2-40B4-BE49-F238E27FC236}">
                <a16:creationId xmlns:a16="http://schemas.microsoft.com/office/drawing/2014/main" id="{9D0DBA78-5D0A-423C-8AD7-BA273E700D38}"/>
              </a:ext>
            </a:extLst>
          </p:cNvPr>
          <p:cNvSpPr>
            <a:spLocks noGrp="1"/>
          </p:cNvSpPr>
          <p:nvPr>
            <p:ph type="body" sz="quarter" idx="13"/>
          </p:nvPr>
        </p:nvSpPr>
        <p:spPr/>
        <p:txBody>
          <a:bodyPr/>
          <a:lstStyle/>
          <a:p>
            <a:r>
              <a:rPr lang="en-US" b="1"/>
              <a:t>Virtue and Care</a:t>
            </a:r>
          </a:p>
        </p:txBody>
      </p:sp>
      <p:sp>
        <p:nvSpPr>
          <p:cNvPr id="8" name="Text Placeholder 7">
            <a:extLst>
              <a:ext uri="{FF2B5EF4-FFF2-40B4-BE49-F238E27FC236}">
                <a16:creationId xmlns:a16="http://schemas.microsoft.com/office/drawing/2014/main" id="{CA6AED91-76AE-4501-A632-B94ADCB54E52}"/>
              </a:ext>
            </a:extLst>
          </p:cNvPr>
          <p:cNvSpPr>
            <a:spLocks noGrp="1"/>
          </p:cNvSpPr>
          <p:nvPr>
            <p:ph type="body" sz="half" idx="17"/>
          </p:nvPr>
        </p:nvSpPr>
        <p:spPr>
          <a:xfrm>
            <a:off x="6038851" y="2178424"/>
            <a:ext cx="2592324" cy="2250141"/>
          </a:xfrm>
        </p:spPr>
        <p:txBody>
          <a:bodyPr>
            <a:normAutofit/>
          </a:bodyPr>
          <a:lstStyle/>
          <a:p>
            <a:pPr marL="213995" indent="-213995">
              <a:buFont typeface="Arial" panose="020B0604020202020204" pitchFamily="34" charset="0"/>
              <a:buChar char="•"/>
            </a:pPr>
            <a:r>
              <a:rPr lang="en-US" sz="1350" dirty="0"/>
              <a:t>The influence of the community on the character of the individual; and the reverse</a:t>
            </a:r>
            <a:endParaRPr lang="en-US" sz="1350" dirty="0">
              <a:cs typeface="Calibri"/>
            </a:endParaRPr>
          </a:p>
          <a:p>
            <a:pPr marL="213995" indent="-213995">
              <a:buFont typeface="Arial" panose="020B0604020202020204" pitchFamily="34" charset="0"/>
              <a:buChar char="•"/>
            </a:pPr>
            <a:r>
              <a:rPr lang="en-US" sz="1350" dirty="0"/>
              <a:t>Developing virtuous character through virtuous communities</a:t>
            </a:r>
            <a:endParaRPr lang="en-US" sz="1350" dirty="0">
              <a:cs typeface="Calibri"/>
            </a:endParaRPr>
          </a:p>
          <a:p>
            <a:pPr marL="213995" indent="-213995">
              <a:buFont typeface="Arial" panose="020B0604020202020204" pitchFamily="34" charset="0"/>
              <a:buChar char="•"/>
            </a:pPr>
            <a:r>
              <a:rPr lang="en-US" sz="1350" dirty="0">
                <a:cs typeface="Calibri"/>
              </a:rPr>
              <a:t>Focuses on dignity and value of the human being</a:t>
            </a:r>
          </a:p>
          <a:p>
            <a:pPr marL="213995" indent="-213995">
              <a:buFont typeface="Arial" panose="020B0604020202020204" pitchFamily="34" charset="0"/>
              <a:buChar char="•"/>
            </a:pPr>
            <a:r>
              <a:rPr lang="en-US" sz="1350" dirty="0">
                <a:cs typeface="Calibri"/>
              </a:rPr>
              <a:t>Morale is important</a:t>
            </a:r>
          </a:p>
        </p:txBody>
      </p:sp>
      <p:sp>
        <p:nvSpPr>
          <p:cNvPr id="9" name="TextBox 8">
            <a:extLst>
              <a:ext uri="{FF2B5EF4-FFF2-40B4-BE49-F238E27FC236}">
                <a16:creationId xmlns:a16="http://schemas.microsoft.com/office/drawing/2014/main" id="{43476CDF-F02B-4DE5-9A6F-51D6A3F059CC}"/>
              </a:ext>
            </a:extLst>
          </p:cNvPr>
          <p:cNvSpPr txBox="1"/>
          <p:nvPr/>
        </p:nvSpPr>
        <p:spPr>
          <a:xfrm>
            <a:off x="530341" y="4411258"/>
            <a:ext cx="7940180" cy="646331"/>
          </a:xfrm>
          <a:prstGeom prst="rect">
            <a:avLst/>
          </a:prstGeom>
          <a:noFill/>
        </p:spPr>
        <p:txBody>
          <a:bodyPr wrap="square" rtlCol="0">
            <a:spAutoFit/>
          </a:bodyPr>
          <a:lstStyle/>
          <a:p>
            <a:pPr algn="ctr"/>
            <a:r>
              <a:rPr lang="en-US" sz="1800" b="1" dirty="0">
                <a:solidFill>
                  <a:srgbClr val="FF0000"/>
                </a:solidFill>
              </a:rPr>
              <a:t>Which theory takes precedence for you in </a:t>
            </a:r>
            <a:r>
              <a:rPr lang="en-US" b="1" dirty="0">
                <a:solidFill>
                  <a:srgbClr val="FF0000"/>
                </a:solidFill>
              </a:rPr>
              <a:t>determining what YOU do/how you manage your department or unit</a:t>
            </a:r>
            <a:r>
              <a:rPr lang="en-US" sz="1800" b="1" dirty="0">
                <a:solidFill>
                  <a:srgbClr val="FF0000"/>
                </a:solidFill>
              </a:rPr>
              <a:t>?</a:t>
            </a:r>
          </a:p>
        </p:txBody>
      </p:sp>
    </p:spTree>
    <p:extLst>
      <p:ext uri="{BB962C8B-B14F-4D97-AF65-F5344CB8AC3E}">
        <p14:creationId xmlns:p14="http://schemas.microsoft.com/office/powerpoint/2010/main" val="766420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A3821-8D7F-4B0F-8E0A-763DBC12147A}"/>
              </a:ext>
            </a:extLst>
          </p:cNvPr>
          <p:cNvSpPr>
            <a:spLocks noGrp="1"/>
          </p:cNvSpPr>
          <p:nvPr>
            <p:ph type="title"/>
          </p:nvPr>
        </p:nvSpPr>
        <p:spPr>
          <a:xfrm>
            <a:off x="628650" y="722630"/>
            <a:ext cx="2620771" cy="3698239"/>
          </a:xfrm>
        </p:spPr>
        <p:txBody>
          <a:bodyPr>
            <a:normAutofit/>
          </a:bodyPr>
          <a:lstStyle/>
          <a:p>
            <a:pPr algn="r"/>
            <a:r>
              <a:rPr lang="en-US" sz="2600" dirty="0">
                <a:solidFill>
                  <a:schemeClr val="accent1"/>
                </a:solidFill>
              </a:rPr>
              <a:t>Your Department Community in Dealing with Ethical and Legal Issues in Teaching and Administration</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563523-6061-40F7-B20D-5B179CC371D6}"/>
              </a:ext>
            </a:extLst>
          </p:cNvPr>
          <p:cNvSpPr>
            <a:spLocks noGrp="1"/>
          </p:cNvSpPr>
          <p:nvPr>
            <p:ph sz="half" idx="1"/>
          </p:nvPr>
        </p:nvSpPr>
        <p:spPr>
          <a:xfrm>
            <a:off x="3732021" y="481329"/>
            <a:ext cx="4783326" cy="1391092"/>
          </a:xfrm>
        </p:spPr>
        <p:txBody>
          <a:bodyPr anchor="b">
            <a:normAutofit/>
          </a:bodyPr>
          <a:lstStyle/>
          <a:p>
            <a:pPr marL="0" indent="0">
              <a:buNone/>
            </a:pPr>
            <a:r>
              <a:rPr lang="en-US" sz="2000" dirty="0">
                <a:solidFill>
                  <a:schemeClr val="accent1"/>
                </a:solidFill>
              </a:rPr>
              <a:t>The person of the Chair or Director</a:t>
            </a:r>
          </a:p>
          <a:p>
            <a:pPr marL="0" indent="0">
              <a:buNone/>
            </a:pPr>
            <a:r>
              <a:rPr lang="en-US" sz="2000" dirty="0"/>
              <a:t>It is a matter of who you are, what you do, and how you conceive of </a:t>
            </a:r>
            <a:r>
              <a:rPr lang="en-US" sz="2000" i="1" dirty="0"/>
              <a:t>your</a:t>
            </a:r>
            <a:r>
              <a:rPr lang="en-US" sz="2000" dirty="0"/>
              <a:t> place in a community.</a:t>
            </a:r>
            <a:endParaRPr lang="en-US" sz="2000" dirty="0">
              <a:cs typeface="Calibri"/>
            </a:endParaRPr>
          </a:p>
        </p:txBody>
      </p:sp>
      <p:sp>
        <p:nvSpPr>
          <p:cNvPr id="4" name="Content Placeholder 3">
            <a:extLst>
              <a:ext uri="{FF2B5EF4-FFF2-40B4-BE49-F238E27FC236}">
                <a16:creationId xmlns:a16="http://schemas.microsoft.com/office/drawing/2014/main" id="{122E5F56-07B6-496E-8CA2-6DF08C031FA6}"/>
              </a:ext>
            </a:extLst>
          </p:cNvPr>
          <p:cNvSpPr>
            <a:spLocks noGrp="1"/>
          </p:cNvSpPr>
          <p:nvPr>
            <p:ph sz="half" idx="2"/>
          </p:nvPr>
        </p:nvSpPr>
        <p:spPr>
          <a:xfrm>
            <a:off x="3732022" y="1977656"/>
            <a:ext cx="5131222" cy="2684515"/>
          </a:xfrm>
        </p:spPr>
        <p:txBody>
          <a:bodyPr vert="horz" lIns="91440" tIns="45720" rIns="91440" bIns="45720" rtlCol="0" anchor="t">
            <a:noAutofit/>
          </a:bodyPr>
          <a:lstStyle/>
          <a:p>
            <a:pPr marL="0" indent="0">
              <a:buNone/>
            </a:pPr>
            <a:r>
              <a:rPr lang="en-US" sz="2000" dirty="0">
                <a:solidFill>
                  <a:schemeClr val="accent1"/>
                </a:solidFill>
              </a:rPr>
              <a:t>The community of faculty, staff, and students</a:t>
            </a:r>
          </a:p>
          <a:p>
            <a:r>
              <a:rPr lang="en-US" sz="2000" dirty="0"/>
              <a:t>Understand and appreciate the role of the individual in the community</a:t>
            </a:r>
            <a:endParaRPr lang="en-US" sz="2000" dirty="0">
              <a:cs typeface="Calibri"/>
            </a:endParaRPr>
          </a:p>
          <a:p>
            <a:r>
              <a:rPr lang="en-US" sz="2000" dirty="0"/>
              <a:t>Cultivate civic friendship between and among community members</a:t>
            </a:r>
            <a:endParaRPr lang="en-US" sz="2000" dirty="0">
              <a:cs typeface="Calibri"/>
            </a:endParaRPr>
          </a:p>
          <a:p>
            <a:r>
              <a:rPr lang="en-US" sz="2000" dirty="0"/>
              <a:t>To produce individual and community benefit</a:t>
            </a:r>
            <a:endParaRPr lang="en-US" sz="2000" dirty="0">
              <a:cs typeface="Calibri"/>
            </a:endParaRPr>
          </a:p>
          <a:p>
            <a:r>
              <a:rPr lang="en-US" sz="2000" dirty="0"/>
              <a:t>And, for you: to be, most importantly, an exemplar. Model what you expect.</a:t>
            </a:r>
            <a:endParaRPr lang="en-US" sz="2000" dirty="0">
              <a:cs typeface="Calibri"/>
            </a:endParaRPr>
          </a:p>
        </p:txBody>
      </p:sp>
    </p:spTree>
    <p:extLst>
      <p:ext uri="{BB962C8B-B14F-4D97-AF65-F5344CB8AC3E}">
        <p14:creationId xmlns:p14="http://schemas.microsoft.com/office/powerpoint/2010/main" val="4172050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8471D9A7-D7E6-1FD4-358B-BCD9DE3CC8B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40" b="6240"/>
          <a:stretch/>
        </p:blipFill>
        <p:spPr>
          <a:xfrm>
            <a:off x="-2285" y="10"/>
            <a:ext cx="9143999" cy="5143490"/>
          </a:xfrm>
          <a:prstGeom prst="rect">
            <a:avLst/>
          </a:prstGeom>
        </p:spPr>
      </p:pic>
      <p:sp>
        <p:nvSpPr>
          <p:cNvPr id="44" name="Rectangle 4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5701"/>
            <a:ext cx="9143999" cy="2371610"/>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74A6CC-270A-41E4-8D61-6EA5ED9BA062}"/>
              </a:ext>
            </a:extLst>
          </p:cNvPr>
          <p:cNvSpPr>
            <a:spLocks noGrp="1"/>
          </p:cNvSpPr>
          <p:nvPr>
            <p:ph type="ctrTitle"/>
          </p:nvPr>
        </p:nvSpPr>
        <p:spPr>
          <a:xfrm>
            <a:off x="822960" y="244162"/>
            <a:ext cx="7543800" cy="2681084"/>
          </a:xfrm>
          <a:effectLst>
            <a:outerShdw blurRad="50800" dist="38100" dir="2700000" algn="tl" rotWithShape="0">
              <a:prstClr val="black">
                <a:alpha val="40000"/>
              </a:prstClr>
            </a:outerShdw>
          </a:effectLst>
        </p:spPr>
        <p:txBody>
          <a:bodyPr>
            <a:normAutofit/>
          </a:bodyPr>
          <a:lstStyle/>
          <a:p>
            <a:r>
              <a:rPr lang="en-US" sz="3900">
                <a:solidFill>
                  <a:srgbClr val="FFFFFF"/>
                </a:solidFill>
                <a:ea typeface="+mj-lt"/>
                <a:cs typeface="+mj-lt"/>
              </a:rPr>
              <a:t>PART THREE - CASES</a:t>
            </a:r>
            <a:br>
              <a:rPr lang="en-US" sz="3900">
                <a:solidFill>
                  <a:srgbClr val="FFFFFF"/>
                </a:solidFill>
              </a:rPr>
            </a:br>
            <a:r>
              <a:rPr lang="en-US" sz="3900">
                <a:solidFill>
                  <a:srgbClr val="FFFFFF"/>
                </a:solidFill>
              </a:rPr>
              <a:t>Theorizing is over. Maybe.  </a:t>
            </a:r>
            <a:endParaRPr lang="en-US" sz="3900">
              <a:solidFill>
                <a:srgbClr val="FFFFFF"/>
              </a:solidFill>
              <a:cs typeface="Calibri Light"/>
            </a:endParaRPr>
          </a:p>
        </p:txBody>
      </p:sp>
      <p:sp>
        <p:nvSpPr>
          <p:cNvPr id="3" name="Subtitle 2">
            <a:extLst>
              <a:ext uri="{FF2B5EF4-FFF2-40B4-BE49-F238E27FC236}">
                <a16:creationId xmlns:a16="http://schemas.microsoft.com/office/drawing/2014/main" id="{AA149716-52E9-44BD-913A-4423636D6E56}"/>
              </a:ext>
            </a:extLst>
          </p:cNvPr>
          <p:cNvSpPr>
            <a:spLocks noGrp="1"/>
          </p:cNvSpPr>
          <p:nvPr>
            <p:ph type="subTitle" idx="1"/>
          </p:nvPr>
        </p:nvSpPr>
        <p:spPr>
          <a:xfrm>
            <a:off x="825038" y="3054032"/>
            <a:ext cx="7543800" cy="962030"/>
          </a:xfrm>
          <a:effectLst>
            <a:outerShdw blurRad="50800" dist="38100" dir="2700000" algn="tl" rotWithShape="0">
              <a:prstClr val="black">
                <a:alpha val="40000"/>
              </a:prstClr>
            </a:outerShdw>
          </a:effectLst>
        </p:spPr>
        <p:txBody>
          <a:bodyPr>
            <a:normAutofit/>
          </a:bodyPr>
          <a:lstStyle/>
          <a:p>
            <a:r>
              <a:rPr lang="en-US">
                <a:solidFill>
                  <a:srgbClr val="FFFFFF"/>
                </a:solidFill>
              </a:rPr>
              <a:t>On to cases</a:t>
            </a:r>
          </a:p>
        </p:txBody>
      </p:sp>
    </p:spTree>
    <p:extLst>
      <p:ext uri="{BB962C8B-B14F-4D97-AF65-F5344CB8AC3E}">
        <p14:creationId xmlns:p14="http://schemas.microsoft.com/office/powerpoint/2010/main" val="381438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5228" cy="24254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25488"/>
            <a:ext cx="455228" cy="27180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225" y="0"/>
            <a:ext cx="3778758" cy="51434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53813F-BBF4-4A64-8002-0148E330A849}"/>
              </a:ext>
            </a:extLst>
          </p:cNvPr>
          <p:cNvSpPr>
            <a:spLocks noGrp="1"/>
          </p:cNvSpPr>
          <p:nvPr>
            <p:ph type="title"/>
          </p:nvPr>
        </p:nvSpPr>
        <p:spPr>
          <a:xfrm>
            <a:off x="891315" y="504414"/>
            <a:ext cx="3108460" cy="3844396"/>
          </a:xfrm>
        </p:spPr>
        <p:txBody>
          <a:bodyPr vert="horz" lIns="91440" tIns="45720" rIns="91440" bIns="45720" rtlCol="0" anchor="ctr">
            <a:normAutofit/>
          </a:bodyPr>
          <a:lstStyle/>
          <a:p>
            <a:pPr defTabSz="914400">
              <a:spcBef>
                <a:spcPct val="0"/>
              </a:spcBef>
            </a:pPr>
            <a:r>
              <a:rPr lang="en-US" sz="3800" kern="1200" dirty="0">
                <a:latin typeface="+mj-lt"/>
                <a:ea typeface="+mj-ea"/>
                <a:cs typeface="+mj-cs"/>
              </a:rPr>
              <a:t>Some</a:t>
            </a:r>
            <a:r>
              <a:rPr lang="en-US" sz="3800" dirty="0"/>
              <a:t> ethical and legal</a:t>
            </a:r>
            <a:r>
              <a:rPr lang="en-US" sz="3800" kern="1200" dirty="0">
                <a:latin typeface="+mj-lt"/>
                <a:ea typeface="+mj-ea"/>
                <a:cs typeface="+mj-cs"/>
              </a:rPr>
              <a:t> examples*</a:t>
            </a:r>
            <a:br>
              <a:rPr lang="en-US" sz="3800" kern="1200" dirty="0"/>
            </a:br>
            <a:r>
              <a:rPr lang="en-US" sz="3800" kern="1200" dirty="0">
                <a:latin typeface="+mj-lt"/>
                <a:ea typeface="+mj-ea"/>
                <a:cs typeface="+mj-cs"/>
              </a:rPr>
              <a:t>and their administrative significance</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36" y="54864"/>
            <a:ext cx="884223" cy="174721"/>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B2ADCA23-4FB7-48B8-B1FB-344FECA80F14}"/>
              </a:ext>
            </a:extLst>
          </p:cNvPr>
          <p:cNvSpPr>
            <a:spLocks noGrp="1"/>
          </p:cNvSpPr>
          <p:nvPr>
            <p:ph type="body" idx="1"/>
          </p:nvPr>
        </p:nvSpPr>
        <p:spPr>
          <a:xfrm>
            <a:off x="4815840" y="374874"/>
            <a:ext cx="3825240" cy="4185920"/>
          </a:xfrm>
        </p:spPr>
        <p:txBody>
          <a:bodyPr vert="horz" lIns="91440" tIns="45720" rIns="91440" bIns="45720" rtlCol="0" anchor="ctr">
            <a:normAutofit/>
          </a:bodyPr>
          <a:lstStyle/>
          <a:p>
            <a:pPr marL="228600" indent="0" defTabSz="914400">
              <a:spcAft>
                <a:spcPts val="600"/>
              </a:spcAft>
              <a:buNone/>
            </a:pPr>
            <a:r>
              <a:rPr lang="en-US" sz="2400" dirty="0"/>
              <a:t>Examples are drawn from “real life” cases related to teaching, to personnel, and your administrative actions.</a:t>
            </a:r>
            <a:endParaRPr lang="en-US" sz="2400" dirty="0">
              <a:cs typeface="Calibri"/>
            </a:endParaRPr>
          </a:p>
          <a:p>
            <a:pPr marL="146050" indent="-228600" defTabSz="914400">
              <a:spcAft>
                <a:spcPts val="600"/>
              </a:spcAft>
              <a:buFont typeface="Arial" panose="020B0604020202020204" pitchFamily="34" charset="0"/>
              <a:buChar char="•"/>
            </a:pPr>
            <a:endParaRPr lang="en-US" sz="1800" dirty="0">
              <a:cs typeface="Calibri"/>
            </a:endParaRPr>
          </a:p>
          <a:p>
            <a:pPr marL="0" indent="0" defTabSz="914400">
              <a:spcAft>
                <a:spcPts val="600"/>
              </a:spcAft>
              <a:buNone/>
            </a:pPr>
            <a:r>
              <a:rPr lang="en-US" sz="2000" dirty="0"/>
              <a:t>*Identifying information has been removed to protect the innocent and the guilty -- </a:t>
            </a:r>
            <a:r>
              <a:rPr lang="en-US" sz="2000" i="1" dirty="0"/>
              <a:t>and me</a:t>
            </a:r>
            <a:r>
              <a:rPr lang="en-US" sz="2000" dirty="0"/>
              <a:t>. Some examples may have been embellished to add “dramatic” effect. </a:t>
            </a:r>
            <a:endParaRPr lang="en-US" sz="2000" dirty="0">
              <a:cs typeface="Calibri"/>
            </a:endParaRPr>
          </a:p>
          <a:p>
            <a:pPr indent="-228600" defTabSz="914400">
              <a:spcAft>
                <a:spcPts val="600"/>
              </a:spcAft>
              <a:buFont typeface="Arial" panose="020B0604020202020204" pitchFamily="34" charset="0"/>
              <a:buChar char="•"/>
            </a:pPr>
            <a:endParaRPr lang="en-US" sz="1800" dirty="0">
              <a:cs typeface="Calibri"/>
            </a:endParaRPr>
          </a:p>
        </p:txBody>
      </p:sp>
    </p:spTree>
    <p:extLst>
      <p:ext uri="{BB962C8B-B14F-4D97-AF65-F5344CB8AC3E}">
        <p14:creationId xmlns:p14="http://schemas.microsoft.com/office/powerpoint/2010/main" val="3309750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TotalTime>
  <Words>2484</Words>
  <Application>Microsoft Macintosh PowerPoint</Application>
  <PresentationFormat>On-screen Show (16:9)</PresentationFormat>
  <Paragraphs>219</Paragraphs>
  <Slides>25</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Calibri Light</vt:lpstr>
      <vt:lpstr>Calibri</vt:lpstr>
      <vt:lpstr>Arial</vt:lpstr>
      <vt:lpstr>Office Theme</vt:lpstr>
      <vt:lpstr> Ethical and Legal Issues in Teaching and Administration:  Some Types of Practical Ethical and Legal Issues You’ll Encounter in Your Administrative Odyssey  IAL, September 2022 </vt:lpstr>
      <vt:lpstr>Contents</vt:lpstr>
      <vt:lpstr>Part One: What I Do in the Dean's Office: Lots of Chair Support, and More!</vt:lpstr>
      <vt:lpstr>What Do You Do as Chair/Director?</vt:lpstr>
      <vt:lpstr>PART TWO:  Theorizing. What’s the practical difference between ethical issues and legal issues? It's fuzzy.</vt:lpstr>
      <vt:lpstr>Perhaps your view of ethics will inform your practice</vt:lpstr>
      <vt:lpstr>Your Department Community in Dealing with Ethical and Legal Issues in Teaching and Administration</vt:lpstr>
      <vt:lpstr>PART THREE - CASES Theorizing is over. Maybe.  </vt:lpstr>
      <vt:lpstr>Some ethical and legal examples* and their administrative significance</vt:lpstr>
      <vt:lpstr>A graduate student's grading process: It's a slippery case. What did Smith, the grad student, do wrong? (Be careful what you assume....) </vt:lpstr>
      <vt:lpstr> Cheating and Plagiarism: A Common Issue in Teaching</vt:lpstr>
      <vt:lpstr>Faculty Comments in Public</vt:lpstr>
      <vt:lpstr>Another Amusing Example:  Your Faculty and Their Teaching Assignment(s)</vt:lpstr>
      <vt:lpstr> The Case of the Absent Professor</vt:lpstr>
      <vt:lpstr>Another health-related case: What's Right??</vt:lpstr>
      <vt:lpstr>More Good Deeds Going Punished</vt:lpstr>
      <vt:lpstr>Problem: Your relationship with friends/colleagues is different now that you're the Chair.  You are sometimes left out of conversations. You weren’t invited to a party. They used to invite you....  You do annual evaluations. You make tenure recommendations. You write disciplinary letters. You manage the budget.   Your comments are often no longer part of ordinary conversations. They are instead often interpreted as mandates or criticisms.  And yet, the faculty want you to be their advocate. You want to be their advocate.  So, finally....</vt:lpstr>
      <vt:lpstr>The Vacation</vt:lpstr>
      <vt:lpstr>PART FOUR: Some more Problems. You can turn them into Good Stuff, Too</vt:lpstr>
      <vt:lpstr>Grade Appeals: These are Great Fun, too!</vt:lpstr>
      <vt:lpstr>Title IX: Sexual Assault, Discrimination, Harassment</vt:lpstr>
      <vt:lpstr>Be Aware of These Minefields  - and Know the Safe Spaces to Walk with People Who Know Where the Mines Are </vt:lpstr>
      <vt:lpstr>Some Advice </vt:lpstr>
      <vt:lpstr>HB7: What shall we do?</vt:lpstr>
      <vt:lpstr>Some Recent Comments and Questions about HB7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and Legal  Issues in Teaching</dc:title>
  <dc:creator>Nancy Stanlick</dc:creator>
  <cp:lastModifiedBy>Nancy Stanlick</cp:lastModifiedBy>
  <cp:revision>759</cp:revision>
  <dcterms:modified xsi:type="dcterms:W3CDTF">2022-09-12T17:51:31Z</dcterms:modified>
</cp:coreProperties>
</file>